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5"/>
  </p:notesMasterIdLst>
  <p:handoutMasterIdLst>
    <p:handoutMasterId r:id="rId26"/>
  </p:handoutMasterIdLst>
  <p:sldIdLst>
    <p:sldId id="307" r:id="rId2"/>
    <p:sldId id="311" r:id="rId3"/>
    <p:sldId id="309" r:id="rId4"/>
    <p:sldId id="349" r:id="rId5"/>
    <p:sldId id="350" r:id="rId6"/>
    <p:sldId id="362" r:id="rId7"/>
    <p:sldId id="354" r:id="rId8"/>
    <p:sldId id="356" r:id="rId9"/>
    <p:sldId id="357" r:id="rId10"/>
    <p:sldId id="359" r:id="rId11"/>
    <p:sldId id="363" r:id="rId12"/>
    <p:sldId id="365" r:id="rId13"/>
    <p:sldId id="366" r:id="rId14"/>
    <p:sldId id="367" r:id="rId15"/>
    <p:sldId id="368" r:id="rId16"/>
    <p:sldId id="369" r:id="rId17"/>
    <p:sldId id="371" r:id="rId18"/>
    <p:sldId id="370" r:id="rId19"/>
    <p:sldId id="372" r:id="rId20"/>
    <p:sldId id="373" r:id="rId21"/>
    <p:sldId id="374" r:id="rId22"/>
    <p:sldId id="375" r:id="rId23"/>
    <p:sldId id="348" r:id="rId24"/>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8"/>
    <a:srgbClr val="4BB8F9"/>
    <a:srgbClr val="0374E7"/>
    <a:srgbClr val="0000FE"/>
    <a:srgbClr val="DFDEFC"/>
    <a:srgbClr val="6766CD"/>
    <a:srgbClr val="E6E6E6"/>
    <a:srgbClr val="03B9FF"/>
    <a:srgbClr val="BFEFFA"/>
    <a:srgbClr val="88A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5"/>
    <p:restoredTop sz="94715"/>
  </p:normalViewPr>
  <p:slideViewPr>
    <p:cSldViewPr snapToGrid="0" snapToObjects="1">
      <p:cViewPr varScale="1">
        <p:scale>
          <a:sx n="80" d="100"/>
          <a:sy n="80" d="100"/>
        </p:scale>
        <p:origin x="2704"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11/14/18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11/14/18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2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258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224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527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672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08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047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480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75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31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7087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263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3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9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1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0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0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14/11/2018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14/11/2018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14/11/2018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14/11/2018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14/11/2018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14/11/2018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14/11/2018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14/11/2018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14/11/2018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14/11/2018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14/11/2018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14/11/2018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2041730" y="2152407"/>
            <a:ext cx="2852063" cy="646587"/>
          </a:xfrm>
          <a:prstGeom prst="rect">
            <a:avLst/>
          </a:prstGeom>
        </p:spPr>
        <p:txBody>
          <a:bodyPr wrap="none">
            <a:spAutoFit/>
          </a:bodyPr>
          <a:lstStyle/>
          <a:p>
            <a:pPr algn="ctr"/>
            <a:r>
              <a:rPr lang="en-US" sz="1801" b="1" dirty="0">
                <a:solidFill>
                  <a:srgbClr val="073A6C"/>
                </a:solidFill>
                <a:latin typeface="LucidaGrande-Bold" charset="0"/>
              </a:rPr>
              <a:t>Metabolomics Tutorial</a:t>
            </a:r>
          </a:p>
          <a:p>
            <a:pPr algn="ctr"/>
            <a:r>
              <a:rPr lang="en-US" sz="1801" b="1" dirty="0">
                <a:solidFill>
                  <a:srgbClr val="073A6C"/>
                </a:solidFill>
                <a:latin typeface="LucidaGrande-Bold" charset="0"/>
              </a:rPr>
              <a:t> and Practical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4" name="Picture 3">
            <a:extLst>
              <a:ext uri="{FF2B5EF4-FFF2-40B4-BE49-F238E27FC236}">
                <a16:creationId xmlns:a16="http://schemas.microsoft.com/office/drawing/2014/main" id="{7B7B8EC9-9977-A34E-9D5C-EC1504AAF77B}"/>
              </a:ext>
            </a:extLst>
          </p:cNvPr>
          <p:cNvPicPr>
            <a:picLocks noChangeAspect="1"/>
          </p:cNvPicPr>
          <p:nvPr/>
        </p:nvPicPr>
        <p:blipFill>
          <a:blip r:embed="rId5"/>
          <a:stretch>
            <a:fillRect/>
          </a:stretch>
        </p:blipFill>
        <p:spPr>
          <a:xfrm>
            <a:off x="1068872" y="4213050"/>
            <a:ext cx="4797778" cy="4077570"/>
          </a:xfrm>
          <a:prstGeom prst="rect">
            <a:avLst/>
          </a:prstGeom>
        </p:spPr>
      </p:pic>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879016" y="179276"/>
            <a:ext cx="1099981" cy="738792"/>
          </a:xfrm>
          <a:prstGeom prst="rect">
            <a:avLst/>
          </a:prstGeom>
        </p:spPr>
        <p:txBody>
          <a:bodyPr wrap="none">
            <a:spAutoFit/>
          </a:bodyPr>
          <a:lstStyle/>
          <a:p>
            <a:pPr algn="ctr"/>
            <a:r>
              <a:rPr lang="en-GB" sz="2400" b="1" dirty="0">
                <a:latin typeface="Lucida Grande" charset="0"/>
                <a:ea typeface="ＭＳ 明朝" charset="-128"/>
              </a:rPr>
              <a:t>Notes</a:t>
            </a:r>
          </a:p>
          <a:p>
            <a:pPr algn="ctr"/>
            <a:endParaRPr lang="en-US" sz="1801" dirty="0"/>
          </a:p>
        </p:txBody>
      </p:sp>
      <p:sp>
        <p:nvSpPr>
          <p:cNvPr id="12" name="Rectangle 11"/>
          <p:cNvSpPr/>
          <p:nvPr/>
        </p:nvSpPr>
        <p:spPr>
          <a:xfrm>
            <a:off x="810089" y="6303833"/>
            <a:ext cx="5644683" cy="4893647"/>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note</a:t>
            </a:r>
          </a:p>
          <a:p>
            <a:pPr algn="just">
              <a:lnSpc>
                <a:spcPct val="150000"/>
              </a:lnSpc>
            </a:pPr>
            <a:r>
              <a:rPr lang="en-GB" sz="1200" dirty="0">
                <a:latin typeface="Lucida Grande" charset="0"/>
                <a:ea typeface="Lucida Grande" charset="0"/>
                <a:cs typeface="Lucida Grande" charset="0"/>
              </a:rPr>
              <a:t>It is fundamental to annotate what you do to your spectra. To create a note: </a:t>
            </a: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click on the note arrow to expand the branch</a:t>
            </a:r>
          </a:p>
          <a:p>
            <a:pPr marL="171450" indent="-171450" algn="just">
              <a:lnSpc>
                <a:spcPct val="150000"/>
              </a:lnSpc>
              <a:buFont typeface="Arial" charset="0"/>
              <a:buChar char="•"/>
            </a:pPr>
            <a:r>
              <a:rPr lang="en-GB" sz="1200" dirty="0">
                <a:latin typeface="Lucida Grande" charset="0"/>
                <a:ea typeface="Lucida Grande" charset="0"/>
                <a:cs typeface="Lucida Grande" charset="0"/>
              </a:rPr>
              <a:t>double click on on &lt;New Note&gt;. This will create a new note</a:t>
            </a:r>
          </a:p>
          <a:p>
            <a:pPr algn="just">
              <a:lnSpc>
                <a:spcPct val="150000"/>
              </a:lnSpc>
            </a:pPr>
            <a:r>
              <a:rPr lang="en-GB" sz="1200" dirty="0">
                <a:latin typeface="Lucida Grande" charset="0"/>
                <a:ea typeface="Lucida Grande" charset="0"/>
                <a:cs typeface="Lucida Grande" charset="0"/>
              </a:rPr>
              <a:t>To open it:</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new item and drag hovering the top of any existing module and drop it as soon as you see a transparent purple box; alternatively, right click on the sidebar item and select “open as a module”</a:t>
            </a:r>
          </a:p>
          <a:p>
            <a:pPr marL="171450" indent="-171450" algn="just">
              <a:lnSpc>
                <a:spcPct val="150000"/>
              </a:lnSpc>
              <a:buFont typeface="Arial" charset="0"/>
              <a:buChar char="•"/>
            </a:pPr>
            <a:r>
              <a:rPr lang="en-GB" sz="1200" dirty="0">
                <a:latin typeface="Lucida Grande" charset="0"/>
                <a:ea typeface="Lucida Grande" charset="0"/>
                <a:cs typeface="Lucida Grande" charset="0"/>
              </a:rPr>
              <a:t>You can write any text and all changes will be automatically saved on the project.</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H</a:t>
            </a: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4" y="3304194"/>
            <a:ext cx="5604918" cy="2608971"/>
          </a:xfrm>
          <a:prstGeom prst="rect">
            <a:avLst/>
          </a:prstGeom>
        </p:spPr>
      </p:pic>
      <p:sp>
        <p:nvSpPr>
          <p:cNvPr id="22" name="TextBox 21"/>
          <p:cNvSpPr txBox="1"/>
          <p:nvPr/>
        </p:nvSpPr>
        <p:spPr>
          <a:xfrm>
            <a:off x="2381697" y="2589570"/>
            <a:ext cx="1156503" cy="276999"/>
          </a:xfrm>
          <a:prstGeom prst="rect">
            <a:avLst/>
          </a:prstGeom>
          <a:solidFill>
            <a:schemeClr val="bg1"/>
          </a:solidFill>
          <a:ln>
            <a:solidFill>
              <a:srgbClr val="03B9FF"/>
            </a:solidFill>
          </a:ln>
        </p:spPr>
        <p:txBody>
          <a:bodyPr wrap="square" rtlCol="0">
            <a:spAutoFit/>
          </a:bodyPr>
          <a:lstStyle/>
          <a:p>
            <a:r>
              <a:rPr lang="en-GB" sz="1200">
                <a:latin typeface="Lucida Grande" charset="0"/>
                <a:ea typeface="Lucida Grande" charset="0"/>
                <a:cs typeface="Lucida Grande" charset="0"/>
              </a:rPr>
              <a:t>Double Click</a:t>
            </a:r>
            <a:endParaRPr lang="en-US" sz="1200" dirty="0"/>
          </a:p>
        </p:txBody>
      </p:sp>
      <p:pic>
        <p:nvPicPr>
          <p:cNvPr id="6" name="Picture 5"/>
          <p:cNvPicPr>
            <a:picLocks noChangeAspect="1"/>
          </p:cNvPicPr>
          <p:nvPr/>
        </p:nvPicPr>
        <p:blipFill>
          <a:blip r:embed="rId4"/>
          <a:stretch>
            <a:fillRect/>
          </a:stretch>
        </p:blipFill>
        <p:spPr>
          <a:xfrm>
            <a:off x="488711" y="957529"/>
            <a:ext cx="1374903" cy="1918278"/>
          </a:xfrm>
          <a:prstGeom prst="rect">
            <a:avLst/>
          </a:prstGeom>
        </p:spPr>
      </p:pic>
      <p:sp>
        <p:nvSpPr>
          <p:cNvPr id="23" name="Down Arrow 22"/>
          <p:cNvSpPr/>
          <p:nvPr/>
        </p:nvSpPr>
        <p:spPr>
          <a:xfrm rot="5400000">
            <a:off x="1892136" y="24431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Bent Arrow 23"/>
          <p:cNvSpPr/>
          <p:nvPr/>
        </p:nvSpPr>
        <p:spPr>
          <a:xfrm rot="17121573" flipV="1">
            <a:off x="1733076" y="4073346"/>
            <a:ext cx="1551478" cy="647922"/>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2833933" y="4156093"/>
            <a:ext cx="1568134" cy="646331"/>
          </a:xfrm>
          <a:prstGeom prst="rect">
            <a:avLst/>
          </a:prstGeom>
          <a:solidFill>
            <a:schemeClr val="bg1"/>
          </a:solidFill>
          <a:ln w="15875">
            <a:solidFill>
              <a:srgbClr val="03B9FF"/>
            </a:solidFill>
          </a:ln>
        </p:spPr>
        <p:txBody>
          <a:bodyPr wrap="square" rtlCol="0">
            <a:spAutoFit/>
          </a:bodyPr>
          <a:lstStyle/>
          <a:p>
            <a:r>
              <a:rPr lang="en-GB" sz="1200" b="1" dirty="0">
                <a:latin typeface="Lucida Grande" charset="0"/>
                <a:ea typeface="Lucida Grande" charset="0"/>
                <a:cs typeface="Lucida Grande" charset="0"/>
              </a:rPr>
              <a:t>Drag and drop </a:t>
            </a:r>
            <a:r>
              <a:rPr lang="en-GB" sz="1200" dirty="0">
                <a:latin typeface="Lucida Grande" charset="0"/>
                <a:ea typeface="Lucida Grande" charset="0"/>
                <a:cs typeface="Lucida Grande" charset="0"/>
              </a:rPr>
              <a:t>over the purple bar</a:t>
            </a:r>
            <a:endParaRPr lang="en-US" sz="1200" dirty="0"/>
          </a:p>
        </p:txBody>
      </p:sp>
    </p:spTree>
    <p:extLst>
      <p:ext uri="{BB962C8B-B14F-4D97-AF65-F5344CB8AC3E}">
        <p14:creationId xmlns:p14="http://schemas.microsoft.com/office/powerpoint/2010/main" val="186868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9008" y="179276"/>
            <a:ext cx="2820003" cy="738792"/>
          </a:xfrm>
          <a:prstGeom prst="rect">
            <a:avLst/>
          </a:prstGeom>
        </p:spPr>
        <p:txBody>
          <a:bodyPr wrap="none">
            <a:spAutoFit/>
          </a:bodyPr>
          <a:lstStyle/>
          <a:p>
            <a:pPr algn="ctr"/>
            <a:r>
              <a:rPr lang="en-GB" sz="2400" b="1" dirty="0">
                <a:latin typeface="Lucida Grande" charset="0"/>
                <a:ea typeface="ＭＳ 明朝" charset="-128"/>
              </a:rPr>
              <a:t>SpectrumGroups</a:t>
            </a:r>
          </a:p>
          <a:p>
            <a:pPr algn="ctr"/>
            <a:endParaRPr lang="en-US" sz="1801" dirty="0"/>
          </a:p>
        </p:txBody>
      </p:sp>
      <p:sp>
        <p:nvSpPr>
          <p:cNvPr id="12" name="Rectangle 11"/>
          <p:cNvSpPr/>
          <p:nvPr/>
        </p:nvSpPr>
        <p:spPr>
          <a:xfrm>
            <a:off x="810089" y="6303833"/>
            <a:ext cx="5644683" cy="3508653"/>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a:t>
            </a:r>
            <a:r>
              <a:rPr lang="en-GB" sz="1200" b="1" dirty="0" err="1">
                <a:latin typeface="Lucida Grande" charset="0"/>
                <a:ea typeface="Lucida Grande" charset="0"/>
                <a:cs typeface="Lucida Grande" charset="0"/>
              </a:rPr>
              <a:t>SpectrumGroup</a:t>
            </a:r>
            <a:endParaRPr lang="en-GB" sz="1200" b="1" dirty="0">
              <a:latin typeface="Lucida Grande" charset="0"/>
              <a:ea typeface="Lucida Grande" charset="0"/>
              <a:cs typeface="Lucida Grande" charset="0"/>
            </a:endParaRP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spectra of interest</a:t>
            </a:r>
          </a:p>
          <a:p>
            <a:pPr marL="171450" indent="-171450" algn="just">
              <a:lnSpc>
                <a:spcPct val="150000"/>
              </a:lnSpc>
              <a:buFont typeface="Arial" charset="0"/>
              <a:buChar char="•"/>
            </a:pPr>
            <a:r>
              <a:rPr lang="en-GB" sz="1200" dirty="0">
                <a:latin typeface="Lucida Grande" charset="0"/>
                <a:ea typeface="Lucida Grande" charset="0"/>
                <a:cs typeface="Lucida Grande" charset="0"/>
              </a:rPr>
              <a:t>right click and select ”Make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From Selected”</a:t>
            </a:r>
          </a:p>
          <a:p>
            <a:pPr marL="171450" indent="-171450" algn="just">
              <a:lnSpc>
                <a:spcPct val="150000"/>
              </a:lnSpc>
              <a:buFont typeface="Arial" charset="0"/>
              <a:buChar char="•"/>
            </a:pPr>
            <a:r>
              <a:rPr lang="en-GB" sz="1200" dirty="0">
                <a:latin typeface="Lucida Grande" charset="0"/>
                <a:ea typeface="Lucida Grande" charset="0"/>
                <a:cs typeface="Lucida Grande" charset="0"/>
              </a:rPr>
              <a:t>Give a name to the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and press ok.</a:t>
            </a:r>
          </a:p>
          <a:p>
            <a:pPr algn="just">
              <a:lnSpc>
                <a:spcPct val="150000"/>
              </a:lnSpc>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The new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will appear in sidebar under its branch and can now be visualised as a normal spectrum via drag and drop</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Meiryo UI" panose="020B0604030504040204" pitchFamily="34" charset="-128"/>
                <a:ea typeface="Meiryo UI" panose="020B0604030504040204" pitchFamily="34" charset="-128"/>
                <a:cs typeface="Arial" panose="020B0604020202020204" pitchFamily="34" charset="0"/>
              </a:rPr>
              <a:t>I</a:t>
            </a:r>
            <a:endParaRPr lang="en-US" sz="1801" dirty="0">
              <a:latin typeface="Meiryo UI" panose="020B0604030504040204" pitchFamily="34" charset="-128"/>
              <a:ea typeface="Meiryo UI" panose="020B0604030504040204" pitchFamily="34" charset="-128"/>
              <a:cs typeface="Arial" panose="020B0604020202020204" pitchFamily="34" charset="0"/>
            </a:endParaRPr>
          </a:p>
        </p:txBody>
      </p:sp>
      <p:sp>
        <p:nvSpPr>
          <p:cNvPr id="22" name="TextBox 21"/>
          <p:cNvSpPr txBox="1"/>
          <p:nvPr/>
        </p:nvSpPr>
        <p:spPr>
          <a:xfrm>
            <a:off x="2381697" y="1144156"/>
            <a:ext cx="1845746" cy="461665"/>
          </a:xfrm>
          <a:prstGeom prst="rect">
            <a:avLst/>
          </a:prstGeom>
          <a:solidFill>
            <a:schemeClr val="bg1"/>
          </a:solidFill>
          <a:ln>
            <a:solidFill>
              <a:srgbClr val="03B9FF"/>
            </a:solidFill>
          </a:ln>
        </p:spPr>
        <p:txBody>
          <a:bodyPr wrap="square" rtlCol="0">
            <a:spAutoFit/>
          </a:bodyPr>
          <a:lstStyle/>
          <a:p>
            <a:r>
              <a:rPr lang="en-GB" sz="1200" dirty="0">
                <a:latin typeface="Lucida Grande" charset="0"/>
                <a:ea typeface="Lucida Grande" charset="0"/>
                <a:cs typeface="Lucida Grande" charset="0"/>
              </a:rPr>
              <a:t>Multiselect Spectra </a:t>
            </a:r>
            <a:r>
              <a:rPr lang="en-GB" sz="1200" b="1" dirty="0">
                <a:latin typeface="Lucida Grande" charset="0"/>
                <a:ea typeface="Lucida Grande" charset="0"/>
                <a:cs typeface="Lucida Grande" charset="0"/>
              </a:rPr>
              <a:t>Right Click</a:t>
            </a:r>
            <a:endParaRPr lang="en-US" sz="1200" b="1" dirty="0"/>
          </a:p>
        </p:txBody>
      </p:sp>
      <p:pic>
        <p:nvPicPr>
          <p:cNvPr id="6" name="Picture 5"/>
          <p:cNvPicPr>
            <a:picLocks noChangeAspect="1"/>
          </p:cNvPicPr>
          <p:nvPr/>
        </p:nvPicPr>
        <p:blipFill rotWithShape="1">
          <a:blip r:embed="rId3"/>
          <a:srcRect b="15549"/>
          <a:stretch/>
        </p:blipFill>
        <p:spPr>
          <a:xfrm>
            <a:off x="488711" y="957529"/>
            <a:ext cx="1374903" cy="1620000"/>
          </a:xfrm>
          <a:prstGeom prst="rect">
            <a:avLst/>
          </a:prstGeom>
        </p:spPr>
      </p:pic>
      <p:sp>
        <p:nvSpPr>
          <p:cNvPr id="23" name="Down Arrow 22"/>
          <p:cNvSpPr/>
          <p:nvPr/>
        </p:nvSpPr>
        <p:spPr>
          <a:xfrm rot="5400000">
            <a:off x="1892136" y="10086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Rectangle 1">
            <a:extLst>
              <a:ext uri="{FF2B5EF4-FFF2-40B4-BE49-F238E27FC236}">
                <a16:creationId xmlns:a16="http://schemas.microsoft.com/office/drawing/2014/main" id="{99597249-82E1-9D41-A7F7-33F6AC626287}"/>
              </a:ext>
            </a:extLst>
          </p:cNvPr>
          <p:cNvSpPr/>
          <p:nvPr/>
        </p:nvSpPr>
        <p:spPr>
          <a:xfrm>
            <a:off x="810088" y="1201346"/>
            <a:ext cx="1053525" cy="267483"/>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8DA6557-C699-E64B-9A28-A9CE929F8E8F}"/>
              </a:ext>
            </a:extLst>
          </p:cNvPr>
          <p:cNvPicPr>
            <a:picLocks noChangeAspect="1"/>
          </p:cNvPicPr>
          <p:nvPr/>
        </p:nvPicPr>
        <p:blipFill rotWithShape="1">
          <a:blip r:embed="rId4"/>
          <a:srcRect l="15496" t="62813" r="3905" b="11514"/>
          <a:stretch/>
        </p:blipFill>
        <p:spPr>
          <a:xfrm>
            <a:off x="2376000" y="2015999"/>
            <a:ext cx="3096000" cy="432000"/>
          </a:xfrm>
          <a:prstGeom prst="rect">
            <a:avLst/>
          </a:prstGeom>
          <a:ln>
            <a:noFill/>
          </a:ln>
        </p:spPr>
      </p:pic>
      <p:pic>
        <p:nvPicPr>
          <p:cNvPr id="8" name="Picture 7">
            <a:extLst>
              <a:ext uri="{FF2B5EF4-FFF2-40B4-BE49-F238E27FC236}">
                <a16:creationId xmlns:a16="http://schemas.microsoft.com/office/drawing/2014/main" id="{FD88D58C-1DE2-7749-8E0D-A49794DBBE08}"/>
              </a:ext>
            </a:extLst>
          </p:cNvPr>
          <p:cNvPicPr>
            <a:picLocks noChangeAspect="1"/>
          </p:cNvPicPr>
          <p:nvPr/>
        </p:nvPicPr>
        <p:blipFill rotWithShape="1">
          <a:blip r:embed="rId5"/>
          <a:srcRect l="990" r="-990"/>
          <a:stretch/>
        </p:blipFill>
        <p:spPr>
          <a:xfrm>
            <a:off x="432000" y="3227244"/>
            <a:ext cx="6115073" cy="1970230"/>
          </a:xfrm>
          <a:prstGeom prst="rect">
            <a:avLst/>
          </a:prstGeom>
        </p:spPr>
      </p:pic>
      <p:sp>
        <p:nvSpPr>
          <p:cNvPr id="11" name="Rectangle 10">
            <a:extLst>
              <a:ext uri="{FF2B5EF4-FFF2-40B4-BE49-F238E27FC236}">
                <a16:creationId xmlns:a16="http://schemas.microsoft.com/office/drawing/2014/main" id="{40FCB5C2-AC1F-9846-8ECE-EF99C0E19638}"/>
              </a:ext>
            </a:extLst>
          </p:cNvPr>
          <p:cNvSpPr/>
          <p:nvPr/>
        </p:nvSpPr>
        <p:spPr>
          <a:xfrm>
            <a:off x="2352325" y="2015998"/>
            <a:ext cx="3114547" cy="211011"/>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D326980B-4F62-3B45-943C-C3F40261F6F7}"/>
              </a:ext>
            </a:extLst>
          </p:cNvPr>
          <p:cNvSpPr/>
          <p:nvPr/>
        </p:nvSpPr>
        <p:spPr>
          <a:xfrm rot="5400000">
            <a:off x="5581580" y="182999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Rectangle 26">
            <a:extLst>
              <a:ext uri="{FF2B5EF4-FFF2-40B4-BE49-F238E27FC236}">
                <a16:creationId xmlns:a16="http://schemas.microsoft.com/office/drawing/2014/main" id="{B4D10A40-00BD-B148-A807-96A716D63265}"/>
              </a:ext>
            </a:extLst>
          </p:cNvPr>
          <p:cNvSpPr/>
          <p:nvPr/>
        </p:nvSpPr>
        <p:spPr>
          <a:xfrm>
            <a:off x="5793168" y="4747132"/>
            <a:ext cx="408850" cy="275443"/>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51E0B2-1E73-B541-84E8-B417DB6F096F}"/>
              </a:ext>
            </a:extLst>
          </p:cNvPr>
          <p:cNvSpPr/>
          <p:nvPr/>
        </p:nvSpPr>
        <p:spPr>
          <a:xfrm>
            <a:off x="829485" y="9601640"/>
            <a:ext cx="5067731" cy="869084"/>
          </a:xfrm>
          <a:prstGeom prst="rect">
            <a:avLst/>
          </a:prstGeom>
        </p:spPr>
        <p:txBody>
          <a:bodyPr wrap="square">
            <a:spAutoFit/>
          </a:bodyPr>
          <a:lstStyle/>
          <a:p>
            <a:pPr algn="just">
              <a:lnSpc>
                <a:spcPct val="150000"/>
              </a:lnSpc>
            </a:pPr>
            <a:r>
              <a:rPr lang="en-GB" dirty="0">
                <a:latin typeface="Lucida Grande" charset="0"/>
                <a:ea typeface="Lucida Grande" charset="0"/>
                <a:cs typeface="Lucida Grande" charset="0"/>
              </a:rPr>
              <a:t>Finally, save the project from:</a:t>
            </a:r>
          </a:p>
          <a:p>
            <a:pPr algn="just">
              <a:lnSpc>
                <a:spcPct val="150000"/>
              </a:lnSpc>
            </a:pPr>
            <a:r>
              <a:rPr lang="en-GB" dirty="0">
                <a:latin typeface="Lucida Grande" charset="0"/>
                <a:ea typeface="Lucida Grande" charset="0"/>
                <a:cs typeface="Lucida Grande" charset="0"/>
              </a:rPr>
              <a:t>main menu </a:t>
            </a:r>
            <a:r>
              <a:rPr lang="en-GB" i="1" dirty="0">
                <a:latin typeface="Lucida Grande" charset="0"/>
                <a:ea typeface="Lucida Grande" charset="0"/>
                <a:cs typeface="Lucida Grande" charset="0"/>
              </a:rPr>
              <a:t>-&gt;</a:t>
            </a:r>
            <a:r>
              <a:rPr lang="en-GB" dirty="0">
                <a:latin typeface="Lucida Grande" charset="0"/>
                <a:ea typeface="Lucida Grande" charset="0"/>
                <a:cs typeface="Lucida Grande" charset="0"/>
              </a:rPr>
              <a:t> </a:t>
            </a:r>
            <a:r>
              <a:rPr lang="en-GB" i="1" dirty="0">
                <a:latin typeface="Lucida Grande" charset="0"/>
                <a:ea typeface="Lucida Grande" charset="0"/>
                <a:cs typeface="Lucida Grande" charset="0"/>
              </a:rPr>
              <a:t>Project -&gt; Save as…</a:t>
            </a:r>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64660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58000" cy="75207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5830" y="889627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622481" y="8896272"/>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Project into the sidebar or drop area.</a:t>
            </a:r>
          </a:p>
          <a:p>
            <a:pPr marL="171450" indent="-171450">
              <a:buFont typeface="Arial" charset="0"/>
              <a:buChar char="•"/>
            </a:pPr>
            <a:r>
              <a:rPr lang="en-US" sz="1200" dirty="0">
                <a:latin typeface="LucidaGrande" charset="0"/>
              </a:rPr>
              <a:t>Find the project on the projects directory (../</a:t>
            </a:r>
            <a:r>
              <a:rPr lang="en-US" sz="1200" dirty="0">
                <a:latin typeface="Lucida Grande" charset="0"/>
                <a:ea typeface="Lucida Grande" charset="0"/>
                <a:cs typeface="Lucida Grande" charset="0"/>
              </a:rPr>
              <a:t>Metabolomics_NMR_Practical/ Projects/Simulated)</a:t>
            </a:r>
          </a:p>
          <a:p>
            <a:pPr marL="171450" indent="-171450">
              <a:buFont typeface="Arial" charset="0"/>
              <a:buChar char="•"/>
            </a:pPr>
            <a:r>
              <a:rPr lang="en-US" sz="1200" dirty="0">
                <a:latin typeface="LucidaGrande" charset="0"/>
              </a:rPr>
              <a:t>Select it in finder and drag it onto the sidebar or drop area.</a:t>
            </a:r>
          </a:p>
          <a:p>
            <a:pPr marL="171450" indent="-171450">
              <a:buFont typeface="Arial"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“ref” (References) on the drop area to visualise the group as a single spectrum. </a:t>
            </a:r>
            <a:br>
              <a:rPr lang="en-GB" sz="1200" dirty="0">
                <a:latin typeface="LucidaGrande" charset="0"/>
              </a:rPr>
            </a:br>
            <a:r>
              <a:rPr lang="en-GB" sz="1200" dirty="0">
                <a:latin typeface="LucidaGrande" charset="0"/>
              </a:rPr>
              <a:t>This group contains 4 spectra: Acetate, Lactate, Alanine, Isoleucine. </a:t>
            </a:r>
          </a:p>
          <a:p>
            <a:endParaRPr lang="en-GB" sz="1200" dirty="0">
              <a:latin typeface="LucidaGrande" charset="0"/>
            </a:endParaRPr>
          </a:p>
          <a:p>
            <a:pPr marL="171450" indent="-171450">
              <a:buFont typeface="Arial" charset="0"/>
              <a:buChar char="•"/>
            </a:pPr>
            <a:r>
              <a:rPr lang="en-US" sz="1200" dirty="0">
                <a:latin typeface="LucidaGrande" charset="0"/>
              </a:rPr>
              <a:t>Pan and zoom the display to quickly inspect the spectra.  Then close this for the moment. </a:t>
            </a:r>
            <a:br>
              <a:rPr lang="en-US" sz="1200" dirty="0">
                <a:latin typeface="LucidaGrande" charset="0"/>
              </a:rPr>
            </a:b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Project location : Metabolomics_NMR_Practical/Projects/Simulated</a:t>
            </a:r>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474263" y="179276"/>
            <a:ext cx="1909497" cy="738792"/>
          </a:xfrm>
          <a:prstGeom prst="rect">
            <a:avLst/>
          </a:prstGeom>
        </p:spPr>
        <p:txBody>
          <a:bodyPr wrap="none">
            <a:spAutoFit/>
          </a:bodyPr>
          <a:lstStyle/>
          <a:p>
            <a:pPr algn="ctr"/>
            <a:r>
              <a:rPr lang="en-GB" sz="2400" b="1" dirty="0">
                <a:latin typeface="Lucida Grande" charset="0"/>
                <a:ea typeface="ＭＳ 明朝" charset="-128"/>
              </a:rPr>
              <a:t>Processing</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9" name="Picture 8">
            <a:extLst>
              <a:ext uri="{FF2B5EF4-FFF2-40B4-BE49-F238E27FC236}">
                <a16:creationId xmlns:a16="http://schemas.microsoft.com/office/drawing/2014/main" id="{000B7533-2C5E-3B41-A656-4FA493CFE5A2}"/>
              </a:ext>
            </a:extLst>
          </p:cNvPr>
          <p:cNvPicPr>
            <a:picLocks noChangeAspect="1"/>
          </p:cNvPicPr>
          <p:nvPr/>
        </p:nvPicPr>
        <p:blipFill>
          <a:blip r:embed="rId4"/>
          <a:stretch>
            <a:fillRect/>
          </a:stretch>
        </p:blipFill>
        <p:spPr>
          <a:xfrm>
            <a:off x="3242733" y="2012542"/>
            <a:ext cx="3573934" cy="1906098"/>
          </a:xfrm>
          <a:prstGeom prst="rect">
            <a:avLst/>
          </a:prstGeom>
        </p:spPr>
      </p:pic>
      <p:grpSp>
        <p:nvGrpSpPr>
          <p:cNvPr id="27" name="Group 26">
            <a:extLst>
              <a:ext uri="{FF2B5EF4-FFF2-40B4-BE49-F238E27FC236}">
                <a16:creationId xmlns:a16="http://schemas.microsoft.com/office/drawing/2014/main" id="{3D1E49C5-8385-C64B-87FD-CAC881C2CC0B}"/>
              </a:ext>
            </a:extLst>
          </p:cNvPr>
          <p:cNvGrpSpPr/>
          <p:nvPr/>
        </p:nvGrpSpPr>
        <p:grpSpPr>
          <a:xfrm>
            <a:off x="2349392" y="3106953"/>
            <a:ext cx="3117021" cy="768656"/>
            <a:chOff x="3633924" y="1435206"/>
            <a:chExt cx="2559058" cy="391689"/>
          </a:xfrm>
        </p:grpSpPr>
        <p:sp>
          <p:nvSpPr>
            <p:cNvPr id="28" name="Down Arrow 27">
              <a:extLst>
                <a:ext uri="{FF2B5EF4-FFF2-40B4-BE49-F238E27FC236}">
                  <a16:creationId xmlns:a16="http://schemas.microsoft.com/office/drawing/2014/main" id="{A7FC2FE8-FC1B-994E-AD84-0A1F8C5DFA3D}"/>
                </a:ext>
              </a:extLst>
            </p:cNvPr>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a:extLst>
                <a:ext uri="{FF2B5EF4-FFF2-40B4-BE49-F238E27FC236}">
                  <a16:creationId xmlns:a16="http://schemas.microsoft.com/office/drawing/2014/main" id="{403E9D94-C31F-0542-9C3A-80AABA98D25C}"/>
                </a:ext>
              </a:extLst>
            </p:cNvPr>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15" name="Picture 14">
            <a:extLst>
              <a:ext uri="{FF2B5EF4-FFF2-40B4-BE49-F238E27FC236}">
                <a16:creationId xmlns:a16="http://schemas.microsoft.com/office/drawing/2014/main" id="{CC5AB3AD-B6C9-204C-8991-96466CEA4788}"/>
              </a:ext>
            </a:extLst>
          </p:cNvPr>
          <p:cNvPicPr>
            <a:picLocks noChangeAspect="1"/>
          </p:cNvPicPr>
          <p:nvPr/>
        </p:nvPicPr>
        <p:blipFill>
          <a:blip r:embed="rId5"/>
          <a:stretch>
            <a:fillRect/>
          </a:stretch>
        </p:blipFill>
        <p:spPr>
          <a:xfrm>
            <a:off x="1518737" y="4814232"/>
            <a:ext cx="3820525" cy="3247015"/>
          </a:xfrm>
          <a:prstGeom prst="rect">
            <a:avLst/>
          </a:prstGeom>
        </p:spPr>
      </p:pic>
      <p:sp>
        <p:nvSpPr>
          <p:cNvPr id="33" name="Bent Arrow 32">
            <a:extLst>
              <a:ext uri="{FF2B5EF4-FFF2-40B4-BE49-F238E27FC236}">
                <a16:creationId xmlns:a16="http://schemas.microsoft.com/office/drawing/2014/main" id="{C0D49EE2-4758-0A4B-9321-B4232B3CC0A7}"/>
              </a:ext>
            </a:extLst>
          </p:cNvPr>
          <p:cNvSpPr/>
          <p:nvPr/>
        </p:nvSpPr>
        <p:spPr>
          <a:xfrm rot="248353">
            <a:off x="2162469" y="6071753"/>
            <a:ext cx="903801" cy="165009"/>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a:extLst>
              <a:ext uri="{FF2B5EF4-FFF2-40B4-BE49-F238E27FC236}">
                <a16:creationId xmlns:a16="http://schemas.microsoft.com/office/drawing/2014/main" id="{5B32CE51-85FC-014E-8386-51D7A0119A5D}"/>
              </a:ext>
            </a:extLst>
          </p:cNvPr>
          <p:cNvSpPr/>
          <p:nvPr/>
        </p:nvSpPr>
        <p:spPr>
          <a:xfrm rot="10800000" flipV="1">
            <a:off x="1518738" y="6193238"/>
            <a:ext cx="842404" cy="8662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51950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623031"/>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648311" y="5830670"/>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Expand the SpectrumGroups branch and locate the “SG:PE” and expand it</a:t>
            </a:r>
          </a:p>
          <a:p>
            <a:pPr marL="171450" indent="-171450">
              <a:buFont typeface="Arial" charset="0"/>
              <a:buChar char="•"/>
            </a:pPr>
            <a:r>
              <a:rPr lang="en-US" sz="1200" dirty="0">
                <a:latin typeface="LucidaGrande" charset="0"/>
              </a:rPr>
              <a:t>Drag and drop a spectrum from the </a:t>
            </a:r>
            <a:r>
              <a:rPr lang="en-US" sz="1200" dirty="0" err="1">
                <a:latin typeface="LucidaGrande" charset="0"/>
              </a:rPr>
              <a:t>SpectrumGroup</a:t>
            </a:r>
            <a:r>
              <a:rPr lang="en-US" sz="1200" dirty="0">
                <a:latin typeface="LucidaGrande" charset="0"/>
              </a:rPr>
              <a:t> “SG:PE” to the drop area. E.g. “</a:t>
            </a:r>
            <a:r>
              <a:rPr lang="en-US" sz="1200" dirty="0" err="1">
                <a:latin typeface="LucidaGrande" charset="0"/>
              </a:rPr>
              <a:t>SP:LactateBE</a:t>
            </a:r>
            <a:r>
              <a:rPr lang="en-US" sz="1200" dirty="0">
                <a:latin typeface="LucidaGrande" charset="0"/>
              </a:rPr>
              <a:t>”</a:t>
            </a:r>
          </a:p>
          <a:p>
            <a:pPr marL="171450" indent="-171450">
              <a:buFont typeface="Arial" charset="0"/>
              <a:buChar char="•"/>
            </a:pPr>
            <a:r>
              <a:rPr lang="en-US" sz="1200" dirty="0">
                <a:latin typeface="LucidaGrande" charset="0"/>
              </a:rPr>
              <a:t>Right click inside the spectrum display:</a:t>
            </a:r>
          </a:p>
          <a:p>
            <a:pPr marL="628650" lvl="1" indent="-171450">
              <a:buFont typeface="Arial" charset="0"/>
              <a:buChar char="•"/>
            </a:pPr>
            <a:r>
              <a:rPr lang="en-US" sz="1200" dirty="0">
                <a:latin typeface="LucidaGrande" charset="0"/>
              </a:rPr>
              <a:t>Select ”enter Phasing Console</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12</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2" name="Picture 1">
            <a:extLst>
              <a:ext uri="{FF2B5EF4-FFF2-40B4-BE49-F238E27FC236}">
                <a16:creationId xmlns:a16="http://schemas.microsoft.com/office/drawing/2014/main" id="{669F09B1-3812-FF40-B36B-3D95AB7B5861}"/>
              </a:ext>
            </a:extLst>
          </p:cNvPr>
          <p:cNvPicPr>
            <a:picLocks noChangeAspect="1"/>
          </p:cNvPicPr>
          <p:nvPr/>
        </p:nvPicPr>
        <p:blipFill>
          <a:blip r:embed="rId3"/>
          <a:stretch>
            <a:fillRect/>
          </a:stretch>
        </p:blipFill>
        <p:spPr>
          <a:xfrm>
            <a:off x="1464622" y="1224475"/>
            <a:ext cx="3645197" cy="3828289"/>
          </a:xfrm>
          <a:prstGeom prst="rect">
            <a:avLst/>
          </a:prstGeom>
        </p:spPr>
      </p:pic>
      <p:sp>
        <p:nvSpPr>
          <p:cNvPr id="18" name="Bent Arrow 17">
            <a:extLst>
              <a:ext uri="{FF2B5EF4-FFF2-40B4-BE49-F238E27FC236}">
                <a16:creationId xmlns:a16="http://schemas.microsoft.com/office/drawing/2014/main" id="{EAB21726-2327-9F46-8019-CCE095C12B8B}"/>
              </a:ext>
            </a:extLst>
          </p:cNvPr>
          <p:cNvSpPr/>
          <p:nvPr/>
        </p:nvSpPr>
        <p:spPr>
          <a:xfrm rot="248353">
            <a:off x="2217049" y="2833167"/>
            <a:ext cx="737759" cy="14689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0DEC33E3-1BDA-E44B-85B8-9852A190B47B}"/>
              </a:ext>
            </a:extLst>
          </p:cNvPr>
          <p:cNvSpPr/>
          <p:nvPr/>
        </p:nvSpPr>
        <p:spPr>
          <a:xfrm rot="10800000" flipV="1">
            <a:off x="1572721" y="2960921"/>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3" name="Picture 2">
            <a:extLst>
              <a:ext uri="{FF2B5EF4-FFF2-40B4-BE49-F238E27FC236}">
                <a16:creationId xmlns:a16="http://schemas.microsoft.com/office/drawing/2014/main" id="{253699DF-7352-1543-9F72-D2320E6B4098}"/>
              </a:ext>
            </a:extLst>
          </p:cNvPr>
          <p:cNvPicPr>
            <a:picLocks noChangeAspect="1"/>
          </p:cNvPicPr>
          <p:nvPr/>
        </p:nvPicPr>
        <p:blipFill>
          <a:blip r:embed="rId4"/>
          <a:stretch>
            <a:fillRect/>
          </a:stretch>
        </p:blipFill>
        <p:spPr>
          <a:xfrm>
            <a:off x="1464622" y="7307998"/>
            <a:ext cx="2764101" cy="2468294"/>
          </a:xfrm>
          <a:prstGeom prst="rect">
            <a:avLst/>
          </a:prstGeom>
        </p:spPr>
      </p:pic>
      <p:sp>
        <p:nvSpPr>
          <p:cNvPr id="21" name="Rectangle 20">
            <a:extLst>
              <a:ext uri="{FF2B5EF4-FFF2-40B4-BE49-F238E27FC236}">
                <a16:creationId xmlns:a16="http://schemas.microsoft.com/office/drawing/2014/main" id="{9AA3F4C9-9A65-D748-80E1-E2D18560E0D3}"/>
              </a:ext>
            </a:extLst>
          </p:cNvPr>
          <p:cNvSpPr/>
          <p:nvPr/>
        </p:nvSpPr>
        <p:spPr>
          <a:xfrm rot="10800000" flipV="1">
            <a:off x="2474263" y="8863494"/>
            <a:ext cx="1683052" cy="130982"/>
          </a:xfrm>
          <a:prstGeom prst="rect">
            <a:avLst/>
          </a:prstGeom>
          <a:noFill/>
          <a:ln w="349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43270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648311" y="5830670"/>
            <a:ext cx="6001195" cy="18466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Set Pivot to 0.0 either using the pivot box or by dragging the dotted pivot line (default position at the middle of the spectrum)</a:t>
            </a:r>
          </a:p>
          <a:p>
            <a:pPr marL="171450" indent="-171450">
              <a:buFont typeface="Arial" charset="0"/>
              <a:buChar char="•"/>
            </a:pPr>
            <a:r>
              <a:rPr lang="en-US" sz="1200" dirty="0">
                <a:latin typeface="LucidaGrande" charset="0"/>
              </a:rPr>
              <a:t>Use the sliders to define the correct phase. For example for this spectrum set ph0 to 5</a:t>
            </a:r>
          </a:p>
          <a:p>
            <a:pPr marL="171450" indent="-171450">
              <a:buFont typeface="Arial" charset="0"/>
              <a:buChar char="•"/>
            </a:pPr>
            <a:r>
              <a:rPr lang="en-US" sz="1200" dirty="0">
                <a:latin typeface="LucidaGrande" charset="0"/>
              </a:rPr>
              <a:t>Press apply to save the changes*</a:t>
            </a:r>
          </a:p>
          <a:p>
            <a:pPr marL="171450" indent="-171450">
              <a:buFont typeface="Arial" charset="0"/>
              <a:buChar char="•"/>
            </a:pPr>
            <a:r>
              <a:rPr lang="en-US" sz="1200" dirty="0">
                <a:latin typeface="LucidaGrande" charset="0"/>
              </a:rPr>
              <a:t>Close the spectrum display.</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13</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15A650E6-3531-F34D-9D5D-9CB4C0A05EBF}"/>
              </a:ext>
            </a:extLst>
          </p:cNvPr>
          <p:cNvPicPr>
            <a:picLocks noChangeAspect="1"/>
          </p:cNvPicPr>
          <p:nvPr/>
        </p:nvPicPr>
        <p:blipFill>
          <a:blip r:embed="rId3"/>
          <a:stretch>
            <a:fillRect/>
          </a:stretch>
        </p:blipFill>
        <p:spPr>
          <a:xfrm>
            <a:off x="734843" y="1305848"/>
            <a:ext cx="4223657" cy="3584930"/>
          </a:xfrm>
          <a:prstGeom prst="rect">
            <a:avLst/>
          </a:prstGeom>
        </p:spPr>
      </p:pic>
      <p:pic>
        <p:nvPicPr>
          <p:cNvPr id="6" name="Picture 5">
            <a:extLst>
              <a:ext uri="{FF2B5EF4-FFF2-40B4-BE49-F238E27FC236}">
                <a16:creationId xmlns:a16="http://schemas.microsoft.com/office/drawing/2014/main" id="{89F15D6A-AE91-A343-AF75-F1FEDDD6A958}"/>
              </a:ext>
            </a:extLst>
          </p:cNvPr>
          <p:cNvPicPr>
            <a:picLocks noChangeAspect="1"/>
          </p:cNvPicPr>
          <p:nvPr/>
        </p:nvPicPr>
        <p:blipFill>
          <a:blip r:embed="rId4"/>
          <a:stretch>
            <a:fillRect/>
          </a:stretch>
        </p:blipFill>
        <p:spPr>
          <a:xfrm>
            <a:off x="763348" y="7569255"/>
            <a:ext cx="4195152" cy="3188998"/>
          </a:xfrm>
          <a:prstGeom prst="rect">
            <a:avLst/>
          </a:prstGeom>
        </p:spPr>
      </p:pic>
      <p:sp>
        <p:nvSpPr>
          <p:cNvPr id="22" name="Rectangle 21">
            <a:extLst>
              <a:ext uri="{FF2B5EF4-FFF2-40B4-BE49-F238E27FC236}">
                <a16:creationId xmlns:a16="http://schemas.microsoft.com/office/drawing/2014/main" id="{6B5BFB89-9BC2-6245-B89C-8FE3A526952E}"/>
              </a:ext>
            </a:extLst>
          </p:cNvPr>
          <p:cNvSpPr/>
          <p:nvPr/>
        </p:nvSpPr>
        <p:spPr>
          <a:xfrm>
            <a:off x="474756" y="11300182"/>
            <a:ext cx="6001195" cy="293029"/>
          </a:xfrm>
          <a:prstGeom prst="rect">
            <a:avLst/>
          </a:prstGeom>
        </p:spPr>
        <p:txBody>
          <a:bodyPr wrap="square">
            <a:spAutoFit/>
          </a:bodyPr>
          <a:lstStyle/>
          <a:p>
            <a:pPr>
              <a:lnSpc>
                <a:spcPct val="150000"/>
              </a:lnSpc>
            </a:pPr>
            <a:r>
              <a:rPr lang="en-US" sz="1000" dirty="0">
                <a:latin typeface="LucidaGrande" charset="0"/>
              </a:rPr>
              <a:t>* Changes are not saved on the disk and the original files are not overwritten </a:t>
            </a:r>
          </a:p>
        </p:txBody>
      </p:sp>
    </p:spTree>
    <p:extLst>
      <p:ext uri="{BB962C8B-B14F-4D97-AF65-F5344CB8AC3E}">
        <p14:creationId xmlns:p14="http://schemas.microsoft.com/office/powerpoint/2010/main" val="97017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2" name="Rectangle 11"/>
          <p:cNvSpPr/>
          <p:nvPr/>
        </p:nvSpPr>
        <p:spPr>
          <a:xfrm>
            <a:off x="624774" y="8440640"/>
            <a:ext cx="6001195" cy="406265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r>
              <a:rPr lang="en-GB" sz="1200" dirty="0">
                <a:latin typeface="LucidaGrande" charset="0"/>
              </a:rPr>
              <a:t>Automatic phasing or explicit phasing parameters can be applied to multiple spectra at the same time using the built-in pipeline. </a:t>
            </a:r>
          </a:p>
          <a:p>
            <a:pPr marL="171450" indent="-171450">
              <a:buFont typeface="Arial" charset="0"/>
              <a:buChar char="•"/>
            </a:pPr>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“PE”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“PE” also on the drop area to visualise the group</a:t>
            </a:r>
          </a:p>
          <a:p>
            <a:pPr marL="171450" indent="-171450">
              <a:buFont typeface="Arial" panose="020B0604020202020204" pitchFamily="34" charset="0"/>
              <a:buChar char="•"/>
            </a:pPr>
            <a:r>
              <a:rPr lang="en-GB" sz="1200" dirty="0">
                <a:latin typeface="LucidaGrande" charset="0"/>
              </a:rPr>
              <a:t>Zoom in the H axis to 5-1 ppm (see axis action on 1F) and intensities axis in a region of -1e</a:t>
            </a:r>
            <a:r>
              <a:rPr lang="en-GB" sz="1200" baseline="30000" dirty="0">
                <a:latin typeface="LucidaGrande" charset="0"/>
              </a:rPr>
              <a:t>7 </a:t>
            </a:r>
            <a:r>
              <a:rPr lang="en-GB" sz="1200" dirty="0">
                <a:latin typeface="LucidaGrande" charset="0"/>
              </a:rPr>
              <a:t>and</a:t>
            </a:r>
            <a:r>
              <a:rPr lang="en-GB" sz="1200" baseline="30000" dirty="0">
                <a:latin typeface="LucidaGrande" charset="0"/>
              </a:rPr>
              <a:t>  </a:t>
            </a:r>
            <a:r>
              <a:rPr lang="en-GB" sz="1200" dirty="0">
                <a:latin typeface="LucidaGrande" charset="0"/>
              </a:rPr>
              <a:t>2e</a:t>
            </a:r>
            <a:r>
              <a:rPr lang="en-GB" sz="1200" baseline="30000" dirty="0">
                <a:latin typeface="LucidaGrande" charset="0"/>
              </a:rPr>
              <a:t>7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14</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grpSp>
        <p:nvGrpSpPr>
          <p:cNvPr id="8" name="Group 7">
            <a:extLst>
              <a:ext uri="{FF2B5EF4-FFF2-40B4-BE49-F238E27FC236}">
                <a16:creationId xmlns:a16="http://schemas.microsoft.com/office/drawing/2014/main" id="{F56D8E7E-94E6-4F4E-B0E2-3AD6BE13BAC5}"/>
              </a:ext>
            </a:extLst>
          </p:cNvPr>
          <p:cNvGrpSpPr/>
          <p:nvPr/>
        </p:nvGrpSpPr>
        <p:grpSpPr>
          <a:xfrm>
            <a:off x="932427" y="3777610"/>
            <a:ext cx="4925788" cy="3626879"/>
            <a:chOff x="783771" y="1228150"/>
            <a:chExt cx="4712834" cy="3433056"/>
          </a:xfrm>
        </p:grpSpPr>
        <p:pic>
          <p:nvPicPr>
            <p:cNvPr id="2" name="Picture 1">
              <a:extLst>
                <a:ext uri="{FF2B5EF4-FFF2-40B4-BE49-F238E27FC236}">
                  <a16:creationId xmlns:a16="http://schemas.microsoft.com/office/drawing/2014/main" id="{5916ED02-F22C-9649-94F5-CCBFE60FCD33}"/>
                </a:ext>
              </a:extLst>
            </p:cNvPr>
            <p:cNvPicPr>
              <a:picLocks noChangeAspect="1"/>
            </p:cNvPicPr>
            <p:nvPr/>
          </p:nvPicPr>
          <p:blipFill>
            <a:blip r:embed="rId3"/>
            <a:stretch>
              <a:fillRect/>
            </a:stretch>
          </p:blipFill>
          <p:spPr>
            <a:xfrm>
              <a:off x="783771" y="1228150"/>
              <a:ext cx="4712834" cy="3433056"/>
            </a:xfrm>
            <a:prstGeom prst="rect">
              <a:avLst/>
            </a:prstGeom>
          </p:spPr>
        </p:pic>
        <p:sp>
          <p:nvSpPr>
            <p:cNvPr id="14" name="Bent Arrow 13">
              <a:extLst>
                <a:ext uri="{FF2B5EF4-FFF2-40B4-BE49-F238E27FC236}">
                  <a16:creationId xmlns:a16="http://schemas.microsoft.com/office/drawing/2014/main" id="{D2061CD7-692D-D743-BC4A-C45EC48A07F0}"/>
                </a:ext>
              </a:extLst>
            </p:cNvPr>
            <p:cNvSpPr/>
            <p:nvPr/>
          </p:nvSpPr>
          <p:spPr>
            <a:xfrm rot="248353">
              <a:off x="1516743" y="2789554"/>
              <a:ext cx="654574" cy="343043"/>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E1ABB9D4-E329-3F40-8447-31C8FA4096B6}"/>
                </a:ext>
              </a:extLst>
            </p:cNvPr>
            <p:cNvSpPr/>
            <p:nvPr/>
          </p:nvSpPr>
          <p:spPr>
            <a:xfrm rot="10800000" flipV="1">
              <a:off x="865150" y="3116174"/>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grpSp>
      <p:pic>
        <p:nvPicPr>
          <p:cNvPr id="3" name="Picture 2">
            <a:extLst>
              <a:ext uri="{FF2B5EF4-FFF2-40B4-BE49-F238E27FC236}">
                <a16:creationId xmlns:a16="http://schemas.microsoft.com/office/drawing/2014/main" id="{5DDFE0A5-60A9-8443-B7B2-5EEAC7A23C4D}"/>
              </a:ext>
            </a:extLst>
          </p:cNvPr>
          <p:cNvPicPr>
            <a:picLocks noChangeAspect="1"/>
          </p:cNvPicPr>
          <p:nvPr/>
        </p:nvPicPr>
        <p:blipFill>
          <a:blip r:embed="rId4"/>
          <a:stretch>
            <a:fillRect/>
          </a:stretch>
        </p:blipFill>
        <p:spPr>
          <a:xfrm>
            <a:off x="932428" y="1544231"/>
            <a:ext cx="4946098" cy="1754140"/>
          </a:xfrm>
          <a:prstGeom prst="rect">
            <a:avLst/>
          </a:prstGeom>
        </p:spPr>
      </p:pic>
      <p:sp>
        <p:nvSpPr>
          <p:cNvPr id="18" name="Bent Arrow 17">
            <a:extLst>
              <a:ext uri="{FF2B5EF4-FFF2-40B4-BE49-F238E27FC236}">
                <a16:creationId xmlns:a16="http://schemas.microsoft.com/office/drawing/2014/main" id="{ABB53E94-EDA6-7649-B185-D226746D377B}"/>
              </a:ext>
            </a:extLst>
          </p:cNvPr>
          <p:cNvSpPr/>
          <p:nvPr/>
        </p:nvSpPr>
        <p:spPr>
          <a:xfrm rot="2905360">
            <a:off x="1913775" y="1633185"/>
            <a:ext cx="1076874" cy="56589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E3882258-5E28-1541-96F5-1B24955BDDD4}"/>
              </a:ext>
            </a:extLst>
          </p:cNvPr>
          <p:cNvSpPr/>
          <p:nvPr/>
        </p:nvSpPr>
        <p:spPr>
          <a:xfrm rot="10800000" flipV="1">
            <a:off x="967617" y="1701117"/>
            <a:ext cx="718714" cy="8146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52339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E</a:t>
            </a:r>
            <a:endParaRPr lang="en-US" sz="1801" dirty="0"/>
          </a:p>
        </p:txBody>
      </p:sp>
      <p:sp>
        <p:nvSpPr>
          <p:cNvPr id="12" name="Rectangle 11"/>
          <p:cNvSpPr/>
          <p:nvPr/>
        </p:nvSpPr>
        <p:spPr>
          <a:xfrm>
            <a:off x="624774" y="8440640"/>
            <a:ext cx="6001195" cy="363176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From the pipeline pulldown: Select Phasing Spectra</a:t>
            </a:r>
          </a:p>
          <a:p>
            <a:pPr marL="171450" indent="-171450">
              <a:buFont typeface="Arial" panose="020B0604020202020204" pitchFamily="34" charset="0"/>
              <a:buChar char="•"/>
            </a:pPr>
            <a:r>
              <a:rPr lang="en-GB" sz="1200" dirty="0">
                <a:latin typeface="LucidaGrande" charset="0"/>
              </a:rPr>
              <a:t>Check Automatic, keep all the value as default</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r>
              <a:rPr lang="en-GB" sz="1200" dirty="0">
                <a:latin typeface="LucidaGrande" charset="0"/>
              </a:rPr>
              <a:t>After few seconds the spectra are automatically phased, you can inspect from the display.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15</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707405E9-5570-2446-87CE-FA0830F5F343}"/>
              </a:ext>
            </a:extLst>
          </p:cNvPr>
          <p:cNvPicPr>
            <a:picLocks noChangeAspect="1"/>
          </p:cNvPicPr>
          <p:nvPr/>
        </p:nvPicPr>
        <p:blipFill>
          <a:blip r:embed="rId3"/>
          <a:stretch>
            <a:fillRect/>
          </a:stretch>
        </p:blipFill>
        <p:spPr>
          <a:xfrm>
            <a:off x="624774" y="1523187"/>
            <a:ext cx="5540059" cy="4708425"/>
          </a:xfrm>
          <a:prstGeom prst="rect">
            <a:avLst/>
          </a:prstGeom>
        </p:spPr>
      </p:pic>
      <p:sp>
        <p:nvSpPr>
          <p:cNvPr id="21" name="Rectangle 20">
            <a:extLst>
              <a:ext uri="{FF2B5EF4-FFF2-40B4-BE49-F238E27FC236}">
                <a16:creationId xmlns:a16="http://schemas.microsoft.com/office/drawing/2014/main" id="{4D19A8E7-5145-6040-B5A1-58D9DAA9914E}"/>
              </a:ext>
            </a:extLst>
          </p:cNvPr>
          <p:cNvSpPr/>
          <p:nvPr/>
        </p:nvSpPr>
        <p:spPr>
          <a:xfrm rot="10800000" flipV="1">
            <a:off x="3858654" y="4193799"/>
            <a:ext cx="1290288" cy="182257"/>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2" name="TextBox 21">
            <a:extLst>
              <a:ext uri="{FF2B5EF4-FFF2-40B4-BE49-F238E27FC236}">
                <a16:creationId xmlns:a16="http://schemas.microsoft.com/office/drawing/2014/main" id="{3E16CC1C-32FB-3142-8DAF-5156F6EB5D03}"/>
              </a:ext>
            </a:extLst>
          </p:cNvPr>
          <p:cNvSpPr txBox="1"/>
          <p:nvPr/>
        </p:nvSpPr>
        <p:spPr>
          <a:xfrm>
            <a:off x="4805389" y="3761861"/>
            <a:ext cx="1581124" cy="276999"/>
          </a:xfrm>
          <a:prstGeom prst="rect">
            <a:avLst/>
          </a:prstGeom>
          <a:solidFill>
            <a:schemeClr val="bg1"/>
          </a:solidFill>
          <a:ln>
            <a:solidFill>
              <a:srgbClr val="03B9FF"/>
            </a:solidFill>
          </a:ln>
        </p:spPr>
        <p:txBody>
          <a:bodyPr wrap="square" rtlCol="0">
            <a:spAutoFit/>
          </a:bodyPr>
          <a:lstStyle/>
          <a:p>
            <a:r>
              <a:rPr lang="en-US" sz="1200" dirty="0"/>
              <a:t>Select Phasing Spectra</a:t>
            </a:r>
          </a:p>
        </p:txBody>
      </p:sp>
      <p:sp>
        <p:nvSpPr>
          <p:cNvPr id="25" name="Down Arrow 24">
            <a:extLst>
              <a:ext uri="{FF2B5EF4-FFF2-40B4-BE49-F238E27FC236}">
                <a16:creationId xmlns:a16="http://schemas.microsoft.com/office/drawing/2014/main" id="{8D2C30F1-1C48-2143-A0BC-C531795C3F95}"/>
              </a:ext>
            </a:extLst>
          </p:cNvPr>
          <p:cNvSpPr/>
          <p:nvPr/>
        </p:nvSpPr>
        <p:spPr>
          <a:xfrm rot="3677051">
            <a:off x="4353709" y="37336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4"/>
          <a:stretch>
            <a:fillRect/>
          </a:stretch>
        </p:blipFill>
        <p:spPr>
          <a:xfrm>
            <a:off x="4608539" y="9209078"/>
            <a:ext cx="393700" cy="330200"/>
          </a:xfrm>
          <a:prstGeom prst="rect">
            <a:avLst/>
          </a:prstGeom>
        </p:spPr>
      </p:pic>
    </p:spTree>
    <p:extLst>
      <p:ext uri="{BB962C8B-B14F-4D97-AF65-F5344CB8AC3E}">
        <p14:creationId xmlns:p14="http://schemas.microsoft.com/office/powerpoint/2010/main" val="1415130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F</a:t>
            </a:r>
            <a:endParaRPr lang="en-US" sz="1801" dirty="0"/>
          </a:p>
        </p:txBody>
      </p:sp>
      <p:sp>
        <p:nvSpPr>
          <p:cNvPr id="12" name="Rectangle 11"/>
          <p:cNvSpPr/>
          <p:nvPr/>
        </p:nvSpPr>
        <p:spPr>
          <a:xfrm>
            <a:off x="624774" y="8440640"/>
            <a:ext cx="6001195" cy="3323987"/>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t>
            </a:r>
            <a:r>
              <a:rPr lang="en-GB" sz="1200" b="1" dirty="0">
                <a:latin typeface="Lucida Grande" charset="0"/>
                <a:ea typeface="ＭＳ 明朝" charset="-128"/>
              </a:rPr>
              <a:t>Alignment</a:t>
            </a:r>
            <a:endParaRPr lang="en-GB" sz="1200" b="1" dirty="0">
              <a:latin typeface="Lucida Grande" charset="0"/>
              <a:ea typeface="Lucida Grande" charset="0"/>
              <a:cs typeface="Lucida 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“AE” on the drop area to visualise the group</a:t>
            </a:r>
          </a:p>
          <a:p>
            <a:pPr marL="171450" indent="-171450">
              <a:buFont typeface="Arial" panose="020B0604020202020204" pitchFamily="34" charset="0"/>
              <a:buChar char="•"/>
            </a:pPr>
            <a:r>
              <a:rPr lang="en-GB" sz="1200" dirty="0">
                <a:latin typeface="LucidaGrande" charset="0"/>
              </a:rPr>
              <a:t>Right click on the display, select Stack Spectra</a:t>
            </a:r>
          </a:p>
          <a:p>
            <a:pPr marL="171450" indent="-171450">
              <a:buFont typeface="Arial" panose="020B0604020202020204" pitchFamily="34" charset="0"/>
              <a:buChar char="•"/>
            </a:pPr>
            <a:r>
              <a:rPr lang="en-GB" sz="1200" dirty="0">
                <a:latin typeface="LucidaGrande" charset="0"/>
              </a:rPr>
              <a:t>Zoom around the 0 ppm region to see the alignment error.</a:t>
            </a:r>
          </a:p>
          <a:p>
            <a:pPr marL="171450" indent="-171450">
              <a:buFont typeface="Arial" panose="020B0604020202020204" pitchFamily="34" charset="0"/>
              <a:buChar char="•"/>
            </a:pPr>
            <a:r>
              <a:rPr lang="en-GB" sz="1200" dirty="0">
                <a:latin typeface="LucidaGrande" charset="0"/>
              </a:rPr>
              <a:t>Unstack the spectra</a:t>
            </a:r>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16</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21" name="Rectangle 20">
            <a:extLst>
              <a:ext uri="{FF2B5EF4-FFF2-40B4-BE49-F238E27FC236}">
                <a16:creationId xmlns:a16="http://schemas.microsoft.com/office/drawing/2014/main" id="{310C36C2-856B-6744-9F83-1294F731FF0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pic>
        <p:nvPicPr>
          <p:cNvPr id="22" name="Picture 21">
            <a:extLst>
              <a:ext uri="{FF2B5EF4-FFF2-40B4-BE49-F238E27FC236}">
                <a16:creationId xmlns:a16="http://schemas.microsoft.com/office/drawing/2014/main" id="{779AAF69-7BBE-9F47-B84C-7031728F2011}"/>
              </a:ext>
            </a:extLst>
          </p:cNvPr>
          <p:cNvPicPr>
            <a:picLocks noChangeAspect="1"/>
          </p:cNvPicPr>
          <p:nvPr/>
        </p:nvPicPr>
        <p:blipFill>
          <a:blip r:embed="rId3"/>
          <a:stretch>
            <a:fillRect/>
          </a:stretch>
        </p:blipFill>
        <p:spPr>
          <a:xfrm>
            <a:off x="757989" y="1884521"/>
            <a:ext cx="5342021" cy="4690849"/>
          </a:xfrm>
          <a:prstGeom prst="rect">
            <a:avLst/>
          </a:prstGeom>
        </p:spPr>
      </p:pic>
      <p:sp>
        <p:nvSpPr>
          <p:cNvPr id="25" name="Rectangle 24">
            <a:extLst>
              <a:ext uri="{FF2B5EF4-FFF2-40B4-BE49-F238E27FC236}">
                <a16:creationId xmlns:a16="http://schemas.microsoft.com/office/drawing/2014/main" id="{945A3016-E1CA-DF41-A788-C0861C059F22}"/>
              </a:ext>
            </a:extLst>
          </p:cNvPr>
          <p:cNvSpPr/>
          <p:nvPr/>
        </p:nvSpPr>
        <p:spPr>
          <a:xfrm rot="10800000" flipV="1">
            <a:off x="887167" y="4043074"/>
            <a:ext cx="773281" cy="113570"/>
          </a:xfrm>
          <a:prstGeom prst="rect">
            <a:avLst/>
          </a:prstGeom>
          <a:noFill/>
          <a:ln w="222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Bent Arrow 25">
            <a:extLst>
              <a:ext uri="{FF2B5EF4-FFF2-40B4-BE49-F238E27FC236}">
                <a16:creationId xmlns:a16="http://schemas.microsoft.com/office/drawing/2014/main" id="{74271494-F4C8-AD4B-8AF2-ADAB8B18A176}"/>
              </a:ext>
            </a:extLst>
          </p:cNvPr>
          <p:cNvSpPr/>
          <p:nvPr/>
        </p:nvSpPr>
        <p:spPr>
          <a:xfrm rot="2907235">
            <a:off x="1682912" y="3830840"/>
            <a:ext cx="277137" cy="336872"/>
          </a:xfrm>
          <a:prstGeom prst="bentArrow">
            <a:avLst>
              <a:gd name="adj1" fmla="val 20346"/>
              <a:gd name="adj2" fmla="val 20181"/>
              <a:gd name="adj3" fmla="val 32394"/>
              <a:gd name="adj4" fmla="val 6760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Rectangle 26">
            <a:extLst>
              <a:ext uri="{FF2B5EF4-FFF2-40B4-BE49-F238E27FC236}">
                <a16:creationId xmlns:a16="http://schemas.microsoft.com/office/drawing/2014/main" id="{16A381EB-9419-F64C-B375-F127593E1D72}"/>
              </a:ext>
            </a:extLst>
          </p:cNvPr>
          <p:cNvSpPr/>
          <p:nvPr/>
        </p:nvSpPr>
        <p:spPr>
          <a:xfrm rot="10800000" flipV="1">
            <a:off x="2002638" y="4577089"/>
            <a:ext cx="1795637" cy="1766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8" name="TextBox 27">
            <a:extLst>
              <a:ext uri="{FF2B5EF4-FFF2-40B4-BE49-F238E27FC236}">
                <a16:creationId xmlns:a16="http://schemas.microsoft.com/office/drawing/2014/main" id="{19CF92D5-53C8-3A4D-B719-5D7545A2B06F}"/>
              </a:ext>
            </a:extLst>
          </p:cNvPr>
          <p:cNvSpPr txBox="1"/>
          <p:nvPr/>
        </p:nvSpPr>
        <p:spPr>
          <a:xfrm>
            <a:off x="4281978" y="4229946"/>
            <a:ext cx="1581124" cy="276999"/>
          </a:xfrm>
          <a:prstGeom prst="rect">
            <a:avLst/>
          </a:prstGeom>
          <a:solidFill>
            <a:schemeClr val="bg1"/>
          </a:solidFill>
          <a:ln>
            <a:solidFill>
              <a:srgbClr val="03B9FF"/>
            </a:solidFill>
          </a:ln>
        </p:spPr>
        <p:txBody>
          <a:bodyPr wrap="square" rtlCol="0">
            <a:spAutoFit/>
          </a:bodyPr>
          <a:lstStyle/>
          <a:p>
            <a:r>
              <a:rPr lang="en-US" sz="1200" dirty="0"/>
              <a:t>Select Stack Spectra</a:t>
            </a:r>
          </a:p>
        </p:txBody>
      </p:sp>
      <p:sp>
        <p:nvSpPr>
          <p:cNvPr id="29" name="Down Arrow 28">
            <a:extLst>
              <a:ext uri="{FF2B5EF4-FFF2-40B4-BE49-F238E27FC236}">
                <a16:creationId xmlns:a16="http://schemas.microsoft.com/office/drawing/2014/main" id="{1B086445-A918-1B4D-8E52-4DDC16418A4B}"/>
              </a:ext>
            </a:extLst>
          </p:cNvPr>
          <p:cNvSpPr/>
          <p:nvPr/>
        </p:nvSpPr>
        <p:spPr>
          <a:xfrm rot="3677051">
            <a:off x="3830298" y="420169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00451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60324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Alignment</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Align Spectra</a:t>
            </a:r>
          </a:p>
          <a:p>
            <a:pPr marL="171450" indent="-171450">
              <a:buFont typeface="Arial" panose="020B0604020202020204" pitchFamily="34" charset="0"/>
              <a:buChar char="•"/>
            </a:pPr>
            <a:r>
              <a:rPr lang="en-GB" sz="1200" dirty="0">
                <a:latin typeface="LucidaGrande" charset="0"/>
              </a:rPr>
              <a:t>Select any spectrum as reference, e.g. </a:t>
            </a:r>
            <a:r>
              <a:rPr lang="en-GB" sz="1200" dirty="0" err="1">
                <a:latin typeface="LucidaGrande" charset="0"/>
              </a:rPr>
              <a:t>SP:acetate</a:t>
            </a: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Select the region of the spectrum to use as calibration point, e.g. the DSS peak region within 0.50 to -0.50 ppm</a:t>
            </a:r>
          </a:p>
          <a:p>
            <a:pPr marL="171450" indent="-171450">
              <a:buFont typeface="Arial" panose="020B0604020202020204" pitchFamily="34" charset="0"/>
              <a:buChar char="•"/>
            </a:pPr>
            <a:r>
              <a:rPr lang="en-GB" sz="1200" dirty="0">
                <a:latin typeface="LucidaGrande" charset="0"/>
              </a:rPr>
              <a:t>Click the Target button to see graphically the selected region, you can drag the region at any point to adjust the values.</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Engines: leave individual as default. This will calculate individual adjustments for each spectrum. </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After few seconds the spectra are automatically aligned, you can inspect them from the display. Close the pipe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17</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67715" y="9834066"/>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G</a:t>
            </a:r>
            <a:endParaRPr lang="en-US" sz="1801" dirty="0"/>
          </a:p>
        </p:txBody>
      </p:sp>
      <p:pic>
        <p:nvPicPr>
          <p:cNvPr id="2" name="Picture 1">
            <a:extLst>
              <a:ext uri="{FF2B5EF4-FFF2-40B4-BE49-F238E27FC236}">
                <a16:creationId xmlns:a16="http://schemas.microsoft.com/office/drawing/2014/main" id="{9DC4CEDD-5E33-8640-8E5E-6E199F877434}"/>
              </a:ext>
            </a:extLst>
          </p:cNvPr>
          <p:cNvPicPr>
            <a:picLocks noChangeAspect="1"/>
          </p:cNvPicPr>
          <p:nvPr/>
        </p:nvPicPr>
        <p:blipFill>
          <a:blip r:embed="rId4"/>
          <a:stretch>
            <a:fillRect/>
          </a:stretch>
        </p:blipFill>
        <p:spPr>
          <a:xfrm>
            <a:off x="248922" y="1523187"/>
            <a:ext cx="6300347" cy="4530772"/>
          </a:xfrm>
          <a:prstGeom prst="rect">
            <a:avLst/>
          </a:prstGeom>
        </p:spPr>
      </p:pic>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581124" cy="276999"/>
          </a:xfrm>
          <a:prstGeom prst="rect">
            <a:avLst/>
          </a:prstGeom>
          <a:solidFill>
            <a:schemeClr val="bg1"/>
          </a:solidFill>
          <a:ln>
            <a:solidFill>
              <a:srgbClr val="03B9FF"/>
            </a:solidFill>
          </a:ln>
        </p:spPr>
        <p:txBody>
          <a:bodyPr wrap="square" rtlCol="0">
            <a:spAutoFit/>
          </a:bodyPr>
          <a:lstStyle/>
          <a:p>
            <a:r>
              <a:rPr lang="en-US" sz="1200" dirty="0"/>
              <a:t>Select Align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26A79C55-E051-7D49-BC7F-E173FCF3718E}"/>
              </a:ext>
            </a:extLst>
          </p:cNvPr>
          <p:cNvPicPr>
            <a:picLocks noChangeAspect="1"/>
          </p:cNvPicPr>
          <p:nvPr/>
        </p:nvPicPr>
        <p:blipFill>
          <a:blip r:embed="rId5"/>
          <a:stretch>
            <a:fillRect/>
          </a:stretch>
        </p:blipFill>
        <p:spPr>
          <a:xfrm>
            <a:off x="4610015" y="9218250"/>
            <a:ext cx="233448" cy="262629"/>
          </a:xfrm>
          <a:prstGeom prst="rect">
            <a:avLst/>
          </a:prstGeom>
        </p:spPr>
      </p:pic>
      <p:sp>
        <p:nvSpPr>
          <p:cNvPr id="16" name="TextBox 15">
            <a:extLst>
              <a:ext uri="{FF2B5EF4-FFF2-40B4-BE49-F238E27FC236}">
                <a16:creationId xmlns:a16="http://schemas.microsoft.com/office/drawing/2014/main" id="{0DA3FC58-43EB-B34C-8F6D-9708FAE871C7}"/>
              </a:ext>
            </a:extLst>
          </p:cNvPr>
          <p:cNvSpPr txBox="1"/>
          <p:nvPr/>
        </p:nvSpPr>
        <p:spPr>
          <a:xfrm>
            <a:off x="5064367" y="2304532"/>
            <a:ext cx="1374358" cy="369332"/>
          </a:xfrm>
          <a:prstGeom prst="rect">
            <a:avLst/>
          </a:prstGeom>
          <a:solidFill>
            <a:schemeClr val="bg1"/>
          </a:solidFill>
          <a:ln>
            <a:solidFill>
              <a:srgbClr val="03B9FF"/>
            </a:solidFill>
          </a:ln>
        </p:spPr>
        <p:txBody>
          <a:bodyPr wrap="square" rtlCol="0">
            <a:spAutoFit/>
          </a:bodyPr>
          <a:lstStyle/>
          <a:p>
            <a:r>
              <a:rPr lang="en-US" sz="900" dirty="0"/>
              <a:t>Left click and drag to adjust limits</a:t>
            </a:r>
          </a:p>
        </p:txBody>
      </p:sp>
      <p:sp>
        <p:nvSpPr>
          <p:cNvPr id="21" name="Down Arrow 20">
            <a:extLst>
              <a:ext uri="{FF2B5EF4-FFF2-40B4-BE49-F238E27FC236}">
                <a16:creationId xmlns:a16="http://schemas.microsoft.com/office/drawing/2014/main" id="{8FFCFC84-1AC2-BC47-AD89-AEA2CFCB9C63}"/>
              </a:ext>
            </a:extLst>
          </p:cNvPr>
          <p:cNvSpPr/>
          <p:nvPr/>
        </p:nvSpPr>
        <p:spPr>
          <a:xfrm rot="5400000">
            <a:off x="4496681" y="1837875"/>
            <a:ext cx="90138" cy="1039330"/>
          </a:xfrm>
          <a:prstGeom prst="downArrow">
            <a:avLst>
              <a:gd name="adj1" fmla="val 37845"/>
              <a:gd name="adj2" fmla="val 50000"/>
            </a:avLst>
          </a:prstGeom>
          <a:solidFill>
            <a:srgbClr val="03B9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Down Arrow 21">
            <a:extLst>
              <a:ext uri="{FF2B5EF4-FFF2-40B4-BE49-F238E27FC236}">
                <a16:creationId xmlns:a16="http://schemas.microsoft.com/office/drawing/2014/main" id="{815BFE6C-60F0-AE40-8BCD-BFE982AD4830}"/>
              </a:ext>
            </a:extLst>
          </p:cNvPr>
          <p:cNvSpPr/>
          <p:nvPr/>
        </p:nvSpPr>
        <p:spPr>
          <a:xfrm rot="5400000">
            <a:off x="4841486" y="2341094"/>
            <a:ext cx="99104" cy="34665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8" name="Straight Connector 7">
            <a:extLst>
              <a:ext uri="{FF2B5EF4-FFF2-40B4-BE49-F238E27FC236}">
                <a16:creationId xmlns:a16="http://schemas.microsoft.com/office/drawing/2014/main" id="{C2C48996-247A-D840-B709-504F98FD6AC1}"/>
              </a:ext>
            </a:extLst>
          </p:cNvPr>
          <p:cNvCxnSpPr/>
          <p:nvPr/>
        </p:nvCxnSpPr>
        <p:spPr>
          <a:xfrm>
            <a:off x="4003778" y="2119554"/>
            <a:ext cx="0" cy="1559115"/>
          </a:xfrm>
          <a:prstGeom prst="line">
            <a:avLst/>
          </a:prstGeom>
          <a:ln>
            <a:solidFill>
              <a:srgbClr val="2020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31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4647426"/>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Re-referencing</a:t>
            </a:r>
          </a:p>
          <a:p>
            <a:pPr>
              <a:lnSpc>
                <a:spcPct val="150000"/>
              </a:lnSpc>
            </a:pPr>
            <a:endParaRPr lang="en-GB" sz="1200" b="1" dirty="0">
              <a:latin typeface="Lucida Grande" charset="0"/>
              <a:ea typeface="Lucida Grande" charset="0"/>
              <a:cs typeface="Lucida Grande" charset="0"/>
            </a:endParaRPr>
          </a:p>
          <a:p>
            <a:r>
              <a:rPr lang="en-GB" sz="1200" dirty="0">
                <a:latin typeface="LucidaGrande" charset="0"/>
              </a:rPr>
              <a:t>As we aligned using the Acetate spectrum as reference, all the spectra now have the DSS peak at a wrong position, probably at -0.2 ppm.</a:t>
            </a:r>
          </a:p>
          <a:p>
            <a:r>
              <a:rPr lang="en-GB" sz="1200" dirty="0">
                <a:latin typeface="LucidaGrande" charset="0"/>
              </a:rPr>
              <a:t>To re-reference these spectra:</a:t>
            </a:r>
          </a:p>
          <a:p>
            <a:endParaRPr lang="en-GB" sz="1200" dirty="0">
              <a:latin typeface="LucidaGrande" charset="0"/>
            </a:endParaRPr>
          </a:p>
          <a:p>
            <a:pPr marL="171450" indent="-171450">
              <a:buFont typeface="Arial" charset="0"/>
              <a:buChar char="•"/>
            </a:pPr>
            <a:r>
              <a:rPr lang="en-GB" sz="1200" dirty="0">
                <a:latin typeface="LucidaGrande" charset="0"/>
              </a:rPr>
              <a:t>On the same pipeline, close the previous pipe</a:t>
            </a:r>
          </a:p>
          <a:p>
            <a:pPr marL="171450" indent="-171450">
              <a:buFont typeface="Arial" panose="020B0604020202020204" pitchFamily="34" charset="0"/>
              <a:buChar char="•"/>
            </a:pPr>
            <a:r>
              <a:rPr lang="en-GB" sz="1200" dirty="0">
                <a:latin typeface="LucidaGrande" charset="0"/>
              </a:rPr>
              <a:t>From the pipeline pulldown: Select Referencing Spectra</a:t>
            </a:r>
          </a:p>
          <a:p>
            <a:pPr marL="171450" indent="-171450">
              <a:buFont typeface="Arial" panose="020B0604020202020204" pitchFamily="34" charset="0"/>
              <a:buChar char="•"/>
            </a:pPr>
            <a:r>
              <a:rPr lang="en-GB" sz="1200" dirty="0">
                <a:latin typeface="LucidaGrande" charset="0"/>
              </a:rPr>
              <a:t>Origin: set to -0.200 or the peak position you have for the DSS</a:t>
            </a:r>
          </a:p>
          <a:p>
            <a:pPr marL="171450" indent="-171450">
              <a:buFont typeface="Arial" panose="020B0604020202020204" pitchFamily="34" charset="0"/>
              <a:buChar char="•"/>
            </a:pPr>
            <a:r>
              <a:rPr lang="en-GB" sz="1200" dirty="0">
                <a:latin typeface="LucidaGrande" charset="0"/>
              </a:rPr>
              <a:t>Target: set to 0 ppm</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18</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131222" y="179276"/>
            <a:ext cx="2595583" cy="738792"/>
          </a:xfrm>
          <a:prstGeom prst="rect">
            <a:avLst/>
          </a:prstGeom>
        </p:spPr>
        <p:txBody>
          <a:bodyPr wrap="none">
            <a:spAutoFit/>
          </a:bodyPr>
          <a:lstStyle/>
          <a:p>
            <a:pPr algn="ctr"/>
            <a:r>
              <a:rPr lang="en-GB" sz="2400" b="1" dirty="0">
                <a:latin typeface="Lucida Grande" charset="0"/>
                <a:ea typeface="Lucida Grande" charset="0"/>
                <a:cs typeface="Lucida Grande" charset="0"/>
              </a:rPr>
              <a:t>Re-referencing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H</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71668BFD-6AFF-4844-B099-A6D524EE5CCA}"/>
              </a:ext>
            </a:extLst>
          </p:cNvPr>
          <p:cNvPicPr>
            <a:picLocks noChangeAspect="1"/>
          </p:cNvPicPr>
          <p:nvPr/>
        </p:nvPicPr>
        <p:blipFill>
          <a:blip r:embed="rId3"/>
          <a:stretch>
            <a:fillRect/>
          </a:stretch>
        </p:blipFill>
        <p:spPr>
          <a:xfrm>
            <a:off x="252248" y="1437030"/>
            <a:ext cx="6263215" cy="4408518"/>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905448" cy="276999"/>
          </a:xfrm>
          <a:prstGeom prst="rect">
            <a:avLst/>
          </a:prstGeom>
          <a:solidFill>
            <a:schemeClr val="bg1"/>
          </a:solidFill>
          <a:ln>
            <a:solidFill>
              <a:srgbClr val="03B9FF"/>
            </a:solidFill>
          </a:ln>
        </p:spPr>
        <p:txBody>
          <a:bodyPr wrap="square" rtlCol="0">
            <a:spAutoFit/>
          </a:bodyPr>
          <a:lstStyle/>
          <a:p>
            <a:r>
              <a:rPr lang="en-US" sz="1200" dirty="0"/>
              <a:t>Select Referencing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spTree>
    <p:extLst>
      <p:ext uri="{BB962C8B-B14F-4D97-AF65-F5344CB8AC3E}">
        <p14:creationId xmlns:p14="http://schemas.microsoft.com/office/powerpoint/2010/main" val="290883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Metabolomics</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file </a:t>
            </a:r>
            <a:r>
              <a:rPr lang="en-GB" b="1" dirty="0">
                <a:latin typeface="Lucida Grande" charset="0"/>
                <a:ea typeface="Lucida Grande" charset="0"/>
                <a:cs typeface="Lucida Grande" charset="0"/>
              </a:rPr>
              <a:t>metabolomics</a:t>
            </a:r>
            <a:r>
              <a:rPr lang="en-GB" i="1" dirty="0">
                <a:latin typeface="Lucida Grande" charset="0"/>
                <a:ea typeface="Lucida Grande" charset="0"/>
                <a:cs typeface="Lucida Grande" charset="0"/>
              </a:rPr>
              <a:t> </a:t>
            </a:r>
            <a:r>
              <a:rPr lang="en-GB" dirty="0">
                <a:latin typeface="Lucida Grande" charset="0"/>
                <a:ea typeface="Lucida Grande" charset="0"/>
                <a:cs typeface="Lucida Grande" charset="0"/>
              </a:rPr>
              <a:t>inside  AnalysisV3/bin</a:t>
            </a: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on your terminal, cd to AnalysisV3/bin and run ./metabolomics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6" name="Rectangle 5">
            <a:extLst>
              <a:ext uri="{FF2B5EF4-FFF2-40B4-BE49-F238E27FC236}">
                <a16:creationId xmlns:a16="http://schemas.microsoft.com/office/drawing/2014/main" id="{BA1AEE2C-A55C-3441-A52E-A979D09EF73D}"/>
              </a:ext>
            </a:extLst>
          </p:cNvPr>
          <p:cNvSpPr/>
          <p:nvPr/>
        </p:nvSpPr>
        <p:spPr>
          <a:xfrm>
            <a:off x="368748" y="1180529"/>
            <a:ext cx="4982186" cy="1754326"/>
          </a:xfrm>
          <a:prstGeom prst="rect">
            <a:avLst/>
          </a:prstGeom>
        </p:spPr>
        <p:txBody>
          <a:bodyPr wrap="square">
            <a:spAutoFit/>
          </a:bodyPr>
          <a:lstStyle/>
          <a:p>
            <a:pPr algn="just"/>
            <a:r>
              <a:rPr lang="en-GB" sz="1200" dirty="0">
                <a:latin typeface="Lucida Grande" charset="0"/>
                <a:ea typeface="Lucida Grande" charset="0"/>
                <a:cs typeface="Lucida Grande" charset="0"/>
              </a:rPr>
              <a:t>This document is divided in three sections: part 1 includes general instructions how to get started with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Version3. You should spend only few minutes to complete this section. Part 2 includes instructions how to use Analysis v3 tools for processing and inspecting one dimensional spectra for metabolomics analyses. For the first two sections you will use simulated data downloaded from the BMRB databases. For the final section, you will complete a series of tasks on experimental data using the tools you learned on part 2.  </a:t>
            </a: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3" y="816332"/>
            <a:ext cx="6858000" cy="63095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7258662"/>
            <a:ext cx="6001195" cy="630942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Principal component Analysis</a:t>
            </a:r>
          </a:p>
          <a:p>
            <a:pPr>
              <a:lnSpc>
                <a:spcPct val="150000"/>
              </a:lnSpc>
            </a:pPr>
            <a:endParaRPr lang="en-GB" sz="1200" b="1" dirty="0">
              <a:latin typeface="Lucida Grande" charset="0"/>
              <a:ea typeface="Lucida Grande" charset="0"/>
              <a:cs typeface="Lucida Grande" charset="0"/>
            </a:endParaRPr>
          </a:p>
          <a:p>
            <a:pPr marL="171450" indent="-171450">
              <a:buFont typeface="Arial" panose="020B0604020202020204" pitchFamily="34" charset="0"/>
              <a:buChar char="•"/>
            </a:pPr>
            <a:r>
              <a:rPr lang="en-GB" sz="1200" i="1" dirty="0">
                <a:latin typeface="LucidaGrande" charset="0"/>
              </a:rPr>
              <a:t>Main Menu</a:t>
            </a:r>
            <a:r>
              <a:rPr lang="en-GB" sz="1200" dirty="0">
                <a:latin typeface="LucidaGrande" charset="0"/>
              </a:rPr>
              <a:t> &gt;</a:t>
            </a:r>
            <a:r>
              <a:rPr lang="en-GB" sz="1200" i="1" dirty="0">
                <a:latin typeface="LucidaGrande" charset="0"/>
              </a:rPr>
              <a:t> Metabolomics &gt; Decomposition (PCA)</a:t>
            </a:r>
          </a:p>
          <a:p>
            <a:pPr marL="171450" indent="-171450">
              <a:buFont typeface="Arial" panose="020B0604020202020204" pitchFamily="34" charset="0"/>
              <a:buChar char="•"/>
            </a:pPr>
            <a:r>
              <a:rPr lang="en-GB" sz="1200" dirty="0">
                <a:latin typeface="LucidaGrande" charset="0"/>
              </a:rPr>
              <a:t>On the SpectrumGroups box, select </a:t>
            </a:r>
          </a:p>
          <a:p>
            <a:pPr marL="628650" lvl="1" indent="-171450">
              <a:buFont typeface="Arial" panose="020B0604020202020204" pitchFamily="34" charset="0"/>
              <a:buChar char="•"/>
            </a:pPr>
            <a:r>
              <a:rPr lang="en-GB" sz="1200" dirty="0" err="1">
                <a:latin typeface="LucidaGrande" charset="0"/>
              </a:rPr>
              <a:t>SG:Ref</a:t>
            </a:r>
            <a:r>
              <a:rPr lang="en-GB" sz="1200" dirty="0">
                <a:latin typeface="LucidaGrande" charset="0"/>
              </a:rPr>
              <a:t>  and  SG:BE  (ctrl or </a:t>
            </a:r>
            <a:r>
              <a:rPr lang="en-GB" sz="1200" dirty="0" err="1">
                <a:latin typeface="LucidaGrande" charset="0"/>
              </a:rPr>
              <a:t>Cmd</a:t>
            </a:r>
            <a:r>
              <a:rPr lang="en-GB" sz="1200" dirty="0">
                <a:latin typeface="LucidaGrande" charset="0"/>
              </a:rPr>
              <a:t> for Mac)</a:t>
            </a:r>
          </a:p>
          <a:p>
            <a:pPr marL="171450" indent="-171450">
              <a:buFont typeface="Arial" panose="020B0604020202020204" pitchFamily="34" charset="0"/>
              <a:buChar char="•"/>
            </a:pPr>
            <a:r>
              <a:rPr lang="en-GB" sz="1200" dirty="0">
                <a:latin typeface="LucidaGrande" charset="0"/>
              </a:rPr>
              <a:t>Inspect the scatter plot on the right side, you might notice a group of 4 points close to each other at -2.7 on the PC2 axis and  other  4 points very spread out.</a:t>
            </a: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Open the spectrum group SG:BE (drag and drop on top the PCA module) </a:t>
            </a:r>
          </a:p>
          <a:p>
            <a:pPr marL="171450" indent="-171450">
              <a:buFont typeface="Arial" panose="020B0604020202020204" pitchFamily="34" charset="0"/>
              <a:buChar char="•"/>
            </a:pPr>
            <a:r>
              <a:rPr lang="en-GB" sz="1200" dirty="0">
                <a:latin typeface="LucidaGrande" charset="0"/>
              </a:rPr>
              <a:t>Zoom in along the two axes to asses the baseline error issue among the spectra.</a:t>
            </a:r>
          </a:p>
          <a:p>
            <a:pPr marL="171450" indent="-171450">
              <a:buFont typeface="Arial" panose="020B0604020202020204" pitchFamily="34" charset="0"/>
              <a:buChar char="•"/>
            </a:pPr>
            <a:r>
              <a:rPr lang="en-GB" sz="1200" dirty="0">
                <a:latin typeface="LucidaGrande" charset="0"/>
              </a:rPr>
              <a:t>You might click any point from the scatter plot to open the correspondent spectrum on a new display.</a:t>
            </a: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19</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019285" y="179276"/>
            <a:ext cx="819456" cy="738792"/>
          </a:xfrm>
          <a:prstGeom prst="rect">
            <a:avLst/>
          </a:prstGeom>
        </p:spPr>
        <p:txBody>
          <a:bodyPr wrap="none">
            <a:spAutoFit/>
          </a:bodyPr>
          <a:lstStyle/>
          <a:p>
            <a:pPr algn="ctr"/>
            <a:r>
              <a:rPr lang="en-GB" sz="2400" b="1" dirty="0">
                <a:latin typeface="Lucida Grande" charset="0"/>
                <a:ea typeface="Lucida Grande" charset="0"/>
                <a:cs typeface="Lucida Grande" charset="0"/>
              </a:rPr>
              <a:t>PCA</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7258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I</a:t>
            </a:r>
            <a:endParaRPr lang="en-US" sz="1801" dirty="0"/>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pic>
        <p:nvPicPr>
          <p:cNvPr id="2" name="Picture 1">
            <a:extLst>
              <a:ext uri="{FF2B5EF4-FFF2-40B4-BE49-F238E27FC236}">
                <a16:creationId xmlns:a16="http://schemas.microsoft.com/office/drawing/2014/main" id="{F1CBEE46-C0FC-CA45-9480-F8A85B36407D}"/>
              </a:ext>
            </a:extLst>
          </p:cNvPr>
          <p:cNvPicPr>
            <a:picLocks noChangeAspect="1"/>
          </p:cNvPicPr>
          <p:nvPr/>
        </p:nvPicPr>
        <p:blipFill>
          <a:blip r:embed="rId3"/>
          <a:stretch>
            <a:fillRect/>
          </a:stretch>
        </p:blipFill>
        <p:spPr>
          <a:xfrm>
            <a:off x="474756" y="1648291"/>
            <a:ext cx="6057900" cy="4607320"/>
          </a:xfrm>
          <a:prstGeom prst="rect">
            <a:avLst/>
          </a:prstGeom>
        </p:spPr>
      </p:pic>
      <p:pic>
        <p:nvPicPr>
          <p:cNvPr id="3" name="Picture 2">
            <a:extLst>
              <a:ext uri="{FF2B5EF4-FFF2-40B4-BE49-F238E27FC236}">
                <a16:creationId xmlns:a16="http://schemas.microsoft.com/office/drawing/2014/main" id="{432721FC-BC90-4540-A0D6-FAB5FA743C7D}"/>
              </a:ext>
            </a:extLst>
          </p:cNvPr>
          <p:cNvPicPr>
            <a:picLocks noChangeAspect="1"/>
          </p:cNvPicPr>
          <p:nvPr/>
        </p:nvPicPr>
        <p:blipFill>
          <a:blip r:embed="rId4"/>
          <a:stretch>
            <a:fillRect/>
          </a:stretch>
        </p:blipFill>
        <p:spPr>
          <a:xfrm>
            <a:off x="5084946" y="4881204"/>
            <a:ext cx="1598613" cy="1451501"/>
          </a:xfrm>
          <a:prstGeom prst="rect">
            <a:avLst/>
          </a:prstGeom>
          <a:ln w="44450">
            <a:solidFill>
              <a:schemeClr val="accent1">
                <a:lumMod val="20000"/>
                <a:lumOff val="80000"/>
              </a:schemeClr>
            </a:solidFill>
          </a:ln>
        </p:spPr>
      </p:pic>
      <p:sp>
        <p:nvSpPr>
          <p:cNvPr id="16" name="Bent-Up Arrow 15">
            <a:extLst>
              <a:ext uri="{FF2B5EF4-FFF2-40B4-BE49-F238E27FC236}">
                <a16:creationId xmlns:a16="http://schemas.microsoft.com/office/drawing/2014/main" id="{8E698BE7-BC0C-D54C-9AE1-AC61A20A7EA1}"/>
              </a:ext>
            </a:extLst>
          </p:cNvPr>
          <p:cNvSpPr/>
          <p:nvPr/>
        </p:nvSpPr>
        <p:spPr>
          <a:xfrm flipV="1">
            <a:off x="4391963" y="4282877"/>
            <a:ext cx="824381" cy="511642"/>
          </a:xfrm>
          <a:prstGeom prst="bentUpArrow">
            <a:avLst>
              <a:gd name="adj1" fmla="val 4628"/>
              <a:gd name="adj2" fmla="val 11110"/>
              <a:gd name="adj3" fmla="val 1759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12D214-81C4-3649-A985-8E78832656A8}"/>
              </a:ext>
            </a:extLst>
          </p:cNvPr>
          <p:cNvSpPr/>
          <p:nvPr/>
        </p:nvSpPr>
        <p:spPr>
          <a:xfrm rot="10800000" flipV="1">
            <a:off x="3245933" y="2151391"/>
            <a:ext cx="1351465" cy="13231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8" name="Rectangle 27">
            <a:extLst>
              <a:ext uri="{FF2B5EF4-FFF2-40B4-BE49-F238E27FC236}">
                <a16:creationId xmlns:a16="http://schemas.microsoft.com/office/drawing/2014/main" id="{7758F829-AE53-D540-B334-20640148D2CA}"/>
              </a:ext>
            </a:extLst>
          </p:cNvPr>
          <p:cNvSpPr/>
          <p:nvPr/>
        </p:nvSpPr>
        <p:spPr>
          <a:xfrm rot="10800000" flipV="1">
            <a:off x="3245934" y="2489007"/>
            <a:ext cx="1351465" cy="188181"/>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18" name="Picture 17">
            <a:extLst>
              <a:ext uri="{FF2B5EF4-FFF2-40B4-BE49-F238E27FC236}">
                <a16:creationId xmlns:a16="http://schemas.microsoft.com/office/drawing/2014/main" id="{8FAF9E41-69D8-4941-AF07-6721D70469BD}"/>
              </a:ext>
            </a:extLst>
          </p:cNvPr>
          <p:cNvPicPr>
            <a:picLocks noChangeAspect="1"/>
          </p:cNvPicPr>
          <p:nvPr/>
        </p:nvPicPr>
        <p:blipFill>
          <a:blip r:embed="rId5"/>
          <a:stretch>
            <a:fillRect/>
          </a:stretch>
        </p:blipFill>
        <p:spPr>
          <a:xfrm>
            <a:off x="764809" y="9138553"/>
            <a:ext cx="4675205" cy="1085679"/>
          </a:xfrm>
          <a:prstGeom prst="rect">
            <a:avLst/>
          </a:prstGeom>
        </p:spPr>
      </p:pic>
      <p:sp>
        <p:nvSpPr>
          <p:cNvPr id="20" name="Bent Arrow 19">
            <a:extLst>
              <a:ext uri="{FF2B5EF4-FFF2-40B4-BE49-F238E27FC236}">
                <a16:creationId xmlns:a16="http://schemas.microsoft.com/office/drawing/2014/main" id="{A37CDFD9-2BBA-6147-B5AD-9D2BF86F119E}"/>
              </a:ext>
            </a:extLst>
          </p:cNvPr>
          <p:cNvSpPr/>
          <p:nvPr/>
        </p:nvSpPr>
        <p:spPr>
          <a:xfrm rot="19552133">
            <a:off x="1698391" y="9463434"/>
            <a:ext cx="643683" cy="53702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4056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54784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Baseline correction</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“BE”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Baseline correction. This pipe doesn’t take any parameters </a:t>
            </a:r>
          </a:p>
          <a:p>
            <a:pPr marL="171450" indent="-171450">
              <a:buFont typeface="Arial" panose="020B0604020202020204" pitchFamily="34" charset="0"/>
              <a:buChar char="•"/>
            </a:pPr>
            <a:r>
              <a:rPr lang="en-GB" sz="1200" dirty="0">
                <a:latin typeface="LucidaGrande" charset="0"/>
              </a:rPr>
              <a:t>Press the green “Play” button to start the pipeline</a:t>
            </a:r>
          </a:p>
          <a:p>
            <a:endParaRPr lang="en-GB" sz="1200" dirty="0">
              <a:latin typeface="LucidaGrande" charset="0"/>
            </a:endParaRPr>
          </a:p>
          <a:p>
            <a:r>
              <a:rPr lang="en-GB" sz="1200" dirty="0">
                <a:latin typeface="LucidaGrande" charset="0"/>
              </a:rPr>
              <a:t>After few seconds the spectra are automatically corrected.</a:t>
            </a:r>
          </a:p>
          <a:p>
            <a:pPr marL="171450" indent="-171450">
              <a:buFont typeface="Arial" panose="020B0604020202020204" pitchFamily="34" charset="0"/>
              <a:buChar char="•"/>
            </a:pPr>
            <a:r>
              <a:rPr lang="en-GB" sz="1200" dirty="0">
                <a:latin typeface="LucidaGrande" charset="0"/>
              </a:rPr>
              <a:t>Close the pipeline </a:t>
            </a:r>
          </a:p>
          <a:p>
            <a:pPr marL="171450" indent="-171450">
              <a:buFont typeface="Arial" panose="020B0604020202020204" pitchFamily="34" charset="0"/>
              <a:buChar char="•"/>
            </a:pPr>
            <a:r>
              <a:rPr lang="en-GB" sz="1200" dirty="0">
                <a:latin typeface="LucidaGrande" charset="0"/>
              </a:rPr>
              <a:t>reopen the PCA module </a:t>
            </a:r>
          </a:p>
          <a:p>
            <a:pPr marL="171450" indent="-171450">
              <a:buFont typeface="Arial" panose="020B0604020202020204" pitchFamily="34" charset="0"/>
              <a:buChar char="•"/>
            </a:pPr>
            <a:r>
              <a:rPr lang="en-GB" sz="1200" dirty="0">
                <a:latin typeface="LucidaGrande" charset="0"/>
              </a:rPr>
              <a:t>Reselect </a:t>
            </a:r>
            <a:r>
              <a:rPr lang="en-GB" sz="1200" dirty="0" err="1">
                <a:latin typeface="LucidaGrande" charset="0"/>
              </a:rPr>
              <a:t>SG:Ref</a:t>
            </a:r>
            <a:r>
              <a:rPr lang="en-GB" sz="1200" dirty="0">
                <a:latin typeface="LucidaGrande" charset="0"/>
              </a:rPr>
              <a:t>  and  SG:BE  on the </a:t>
            </a:r>
            <a:r>
              <a:rPr lang="en-GB" sz="1200" dirty="0" err="1">
                <a:latin typeface="LucidaGrande" charset="0"/>
              </a:rPr>
              <a:t>spectrumGroups</a:t>
            </a:r>
            <a:r>
              <a:rPr lang="en-GB" sz="1200" dirty="0">
                <a:latin typeface="LucidaGrande" charset="0"/>
              </a:rPr>
              <a:t> box</a:t>
            </a:r>
          </a:p>
          <a:p>
            <a:pPr marL="171450" indent="-171450">
              <a:buFont typeface="Arial" panose="020B0604020202020204" pitchFamily="34" charset="0"/>
              <a:buChar char="•"/>
            </a:pPr>
            <a:r>
              <a:rPr lang="en-GB" sz="1200" dirty="0">
                <a:latin typeface="LucidaGrande" charset="0"/>
              </a:rPr>
              <a:t>Compare the new PCA results to the previous PCA. Has it changed? </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20</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680250" y="179276"/>
            <a:ext cx="1497526" cy="461665"/>
          </a:xfrm>
          <a:prstGeom prst="rect">
            <a:avLst/>
          </a:prstGeom>
        </p:spPr>
        <p:txBody>
          <a:bodyPr wrap="none">
            <a:spAutoFit/>
          </a:bodyPr>
          <a:lstStyle/>
          <a:p>
            <a:pPr algn="ctr"/>
            <a:r>
              <a:rPr lang="en-GB" sz="2400" b="1" dirty="0">
                <a:latin typeface="Lucida Grande" charset="0"/>
                <a:ea typeface="Lucida Grande" charset="0"/>
                <a:cs typeface="Lucida Grande" charset="0"/>
              </a:rPr>
              <a:t>Baseline</a:t>
            </a:r>
            <a:endParaRPr lang="en-GB" sz="2400" b="1" dirty="0">
              <a:latin typeface="Lucida Grande" charset="0"/>
              <a:ea typeface="ＭＳ 明朝" charset="-128"/>
            </a:endParaRPr>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10014" y="8765203"/>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L</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B5407489-C367-544C-9F9E-AB1D7BBE39E5}"/>
              </a:ext>
            </a:extLst>
          </p:cNvPr>
          <p:cNvPicPr>
            <a:picLocks noChangeAspect="1"/>
          </p:cNvPicPr>
          <p:nvPr/>
        </p:nvPicPr>
        <p:blipFill>
          <a:blip r:embed="rId4"/>
          <a:stretch>
            <a:fillRect/>
          </a:stretch>
        </p:blipFill>
        <p:spPr>
          <a:xfrm>
            <a:off x="196370" y="1026389"/>
            <a:ext cx="6374118" cy="4815611"/>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98291" y="3478480"/>
            <a:ext cx="2015953" cy="276999"/>
          </a:xfrm>
          <a:prstGeom prst="rect">
            <a:avLst/>
          </a:prstGeom>
          <a:solidFill>
            <a:schemeClr val="bg1"/>
          </a:solidFill>
          <a:ln>
            <a:solidFill>
              <a:srgbClr val="03B9FF"/>
            </a:solidFill>
          </a:ln>
        </p:spPr>
        <p:txBody>
          <a:bodyPr wrap="square" rtlCol="0">
            <a:spAutoFit/>
          </a:bodyPr>
          <a:lstStyle/>
          <a:p>
            <a:r>
              <a:rPr lang="en-US" sz="1200" dirty="0"/>
              <a:t>Select Baseline correction</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202676" y="35219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409900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p:cNvSpPr/>
          <p:nvPr/>
        </p:nvSpPr>
        <p:spPr>
          <a:xfrm>
            <a:off x="647351" y="1367791"/>
            <a:ext cx="6001195" cy="6781344"/>
          </a:xfrm>
          <a:prstGeom prst="rect">
            <a:avLst/>
          </a:prstGeom>
        </p:spPr>
        <p:txBody>
          <a:bodyPr wrap="square">
            <a:spAutoFit/>
          </a:bodyPr>
          <a:lstStyle/>
          <a:p>
            <a:pPr>
              <a:lnSpc>
                <a:spcPct val="150000"/>
              </a:lnSpc>
            </a:pPr>
            <a:r>
              <a:rPr lang="en-GB" sz="1600" dirty="0">
                <a:ea typeface="Lucida Grande" charset="0"/>
                <a:cs typeface="Lucida Grande" charset="0"/>
              </a:rPr>
              <a:t>Open the project </a:t>
            </a:r>
            <a:r>
              <a:rPr lang="en-GB" sz="1600" b="1" dirty="0" err="1">
                <a:ea typeface="Lucida Grande" charset="0"/>
                <a:cs typeface="Lucida Grande" charset="0"/>
              </a:rPr>
              <a:t>experimental.ccpn</a:t>
            </a:r>
            <a:r>
              <a:rPr lang="en-GB" sz="1600" b="1" dirty="0">
                <a:ea typeface="Lucida Grande" charset="0"/>
                <a:cs typeface="Lucida Grande" charset="0"/>
              </a:rPr>
              <a:t> </a:t>
            </a:r>
            <a:r>
              <a:rPr lang="en-GB" sz="1600" dirty="0">
                <a:ea typeface="Lucida Grande" charset="0"/>
                <a:cs typeface="Lucida Grande" charset="0"/>
              </a:rPr>
              <a:t>and create a new note</a:t>
            </a:r>
          </a:p>
          <a:p>
            <a:endParaRPr lang="en-GB" sz="1600" dirty="0"/>
          </a:p>
          <a:p>
            <a:pPr marL="171450" indent="-171450">
              <a:buFont typeface="Arial" charset="0"/>
              <a:buChar char="•"/>
            </a:pPr>
            <a:r>
              <a:rPr lang="en-GB" sz="1600" dirty="0"/>
              <a:t>Inspect Dataset3; what do you see?</a:t>
            </a:r>
          </a:p>
          <a:p>
            <a:pPr marL="171450" indent="-171450">
              <a:buFont typeface="Arial" charset="0"/>
              <a:buChar char="•"/>
            </a:pPr>
            <a:r>
              <a:rPr lang="en-GB" sz="1600" dirty="0"/>
              <a:t>Inspect Dataset2; are these good spectra?</a:t>
            </a:r>
          </a:p>
          <a:p>
            <a:pPr marL="171450" indent="-171450">
              <a:buFont typeface="Arial" charset="0"/>
              <a:buChar char="•"/>
            </a:pPr>
            <a:r>
              <a:rPr lang="en-GB" sz="1600" dirty="0"/>
              <a:t>Inspect Dataset1: Do a PCA on this dataset; What do you see? Inspect the dataset for possible problems and use tools explored under 2.0 to improve the spectra quality. Then perform a PCA again. Has the result changed? What do you conclude?</a:t>
            </a:r>
          </a:p>
          <a:p>
            <a:pPr lvl="1"/>
            <a:r>
              <a:rPr lang="en-GB" sz="1600" dirty="0"/>
              <a:t>Tips: </a:t>
            </a:r>
          </a:p>
          <a:p>
            <a:pPr marL="742950" lvl="1" indent="-285750">
              <a:buFont typeface="Courier New" panose="02070309020205020404" pitchFamily="49" charset="0"/>
              <a:buChar char="o"/>
            </a:pPr>
            <a:r>
              <a:rPr lang="en-GB" sz="1600" dirty="0"/>
              <a:t>Stack spectra to inspect multiple spectra </a:t>
            </a:r>
          </a:p>
          <a:p>
            <a:pPr marL="742950" lvl="1" indent="-285750">
              <a:buFont typeface="Courier New" panose="02070309020205020404" pitchFamily="49" charset="0"/>
              <a:buChar char="o"/>
            </a:pPr>
            <a:endParaRPr lang="en-GB" sz="1600" dirty="0"/>
          </a:p>
          <a:p>
            <a:r>
              <a:rPr lang="en-GB" sz="1600" dirty="0">
                <a:ea typeface="Lucida Grande" charset="0"/>
                <a:cs typeface="Lucida Grande" charset="0"/>
              </a:rPr>
              <a:t>Open the project </a:t>
            </a:r>
            <a:r>
              <a:rPr lang="en-GB" sz="1600" b="1" dirty="0">
                <a:ea typeface="Lucida Grande" charset="0"/>
                <a:cs typeface="Lucida Grande" charset="0"/>
              </a:rPr>
              <a:t>experimental2.ccpn</a:t>
            </a:r>
            <a:endParaRPr lang="en-GB" sz="1600" dirty="0"/>
          </a:p>
          <a:p>
            <a:pPr marL="171450" indent="-171450">
              <a:buFont typeface="Arial" charset="0"/>
              <a:buChar char="•"/>
            </a:pPr>
            <a:r>
              <a:rPr lang="en-GB" sz="1600" dirty="0"/>
              <a:t>Inspect the first three 2D 13C-HSQCs, open the processing note relative to each spectrum</a:t>
            </a:r>
            <a:r>
              <a:rPr lang="en-GB" sz="1600"/>
              <a:t>. </a:t>
            </a:r>
            <a:br>
              <a:rPr lang="en-GB" sz="1600"/>
            </a:br>
            <a:r>
              <a:rPr lang="en-GB" sz="1600"/>
              <a:t>Which </a:t>
            </a:r>
            <a:r>
              <a:rPr lang="en-GB" sz="1600" dirty="0"/>
              <a:t>spectrum has been correctly processed? </a:t>
            </a:r>
          </a:p>
          <a:p>
            <a:pPr marL="171450" indent="-171450">
              <a:buFont typeface="Arial" charset="0"/>
              <a:buChar char="•"/>
            </a:pPr>
            <a:endParaRPr lang="en-GB" sz="1600" dirty="0"/>
          </a:p>
          <a:p>
            <a:pPr marL="171450" indent="-171450">
              <a:buFont typeface="Arial" panose="020B0604020202020204" pitchFamily="34" charset="0"/>
              <a:buChar char="•"/>
            </a:pPr>
            <a:endParaRPr lang="en-GB" sz="1600" dirty="0"/>
          </a:p>
          <a:p>
            <a:endParaRPr lang="en-GB" sz="1600" dirty="0"/>
          </a:p>
          <a:p>
            <a:r>
              <a:rPr lang="en-GB" sz="1600" dirty="0"/>
              <a:t> </a:t>
            </a:r>
          </a:p>
          <a:p>
            <a:endParaRPr lang="en-GB" sz="1600" baseline="30000" dirty="0"/>
          </a:p>
          <a:p>
            <a:pPr marL="171450" indent="-171450">
              <a:buFont typeface="Arial" panose="020B0604020202020204" pitchFamily="34" charset="0"/>
              <a:buChar char="•"/>
            </a:pPr>
            <a:endParaRPr lang="en-GB" sz="1600" dirty="0"/>
          </a:p>
          <a:p>
            <a:endParaRPr lang="en-GB" sz="1600" dirty="0"/>
          </a:p>
          <a:p>
            <a:pPr marL="171450" indent="-171450">
              <a:buFont typeface="Arial" panose="020B0604020202020204" pitchFamily="34" charset="0"/>
              <a:buChar char="•"/>
            </a:pPr>
            <a:endParaRPr lang="en-GB" sz="1600" dirty="0"/>
          </a:p>
          <a:p>
            <a:endParaRPr lang="en-GB" sz="1600" i="1" dirty="0"/>
          </a:p>
          <a:p>
            <a:pPr marL="171450" indent="-171450">
              <a:buFont typeface="Arial" charset="0"/>
              <a:buChar char="•"/>
            </a:pPr>
            <a:endParaRPr lang="en-GB" sz="1600" dirty="0"/>
          </a:p>
          <a:p>
            <a:br>
              <a:rPr lang="en-GB" sz="1600" b="1" dirty="0">
                <a:ea typeface="Lucida Grande" charset="0"/>
                <a:cs typeface="Lucida Grande" charset="0"/>
              </a:rPr>
            </a:br>
            <a:endParaRPr lang="en-GB" sz="1600" dirty="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21</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336647" y="353270"/>
            <a:ext cx="184731" cy="738792"/>
          </a:xfrm>
          <a:prstGeom prst="rect">
            <a:avLst/>
          </a:prstGeom>
        </p:spPr>
        <p:txBody>
          <a:bodyPr wrap="none">
            <a:spAutoFit/>
          </a:bodyPr>
          <a:lstStyle/>
          <a:p>
            <a:pPr algn="ct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6" name="Rectangle 15">
            <a:extLst>
              <a:ext uri="{FF2B5EF4-FFF2-40B4-BE49-F238E27FC236}">
                <a16:creationId xmlns:a16="http://schemas.microsoft.com/office/drawing/2014/main" id="{1FCD8FA2-338E-EE4F-979F-0E76B7574447}"/>
              </a:ext>
            </a:extLst>
          </p:cNvPr>
          <p:cNvSpPr/>
          <p:nvPr/>
        </p:nvSpPr>
        <p:spPr>
          <a:xfrm>
            <a:off x="2665823" y="179276"/>
            <a:ext cx="1526380" cy="461665"/>
          </a:xfrm>
          <a:prstGeom prst="rect">
            <a:avLst/>
          </a:prstGeom>
        </p:spPr>
        <p:txBody>
          <a:bodyPr wrap="none">
            <a:spAutoFit/>
          </a:bodyPr>
          <a:lstStyle/>
          <a:p>
            <a:pPr algn="ctr"/>
            <a:r>
              <a:rPr lang="en-GB" sz="2400" b="1" dirty="0">
                <a:latin typeface="Lucida Grande" charset="0"/>
                <a:ea typeface="Lucida Grande" charset="0"/>
                <a:cs typeface="Lucida Grande" charset="0"/>
              </a:rPr>
              <a:t>Practical</a:t>
            </a:r>
            <a:endParaRPr lang="en-US" sz="1801" dirty="0"/>
          </a:p>
        </p:txBody>
      </p:sp>
    </p:spTree>
    <p:extLst>
      <p:ext uri="{BB962C8B-B14F-4D97-AF65-F5344CB8AC3E}">
        <p14:creationId xmlns:p14="http://schemas.microsoft.com/office/powerpoint/2010/main" val="213299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22</a:t>
            </a:fld>
            <a:endParaRPr lang="en-US"/>
          </a:p>
        </p:txBody>
      </p:sp>
      <p:sp>
        <p:nvSpPr>
          <p:cNvPr id="2" name="Rectangle 1"/>
          <p:cNvSpPr/>
          <p:nvPr/>
        </p:nvSpPr>
        <p:spPr>
          <a:xfrm>
            <a:off x="252727" y="1885521"/>
            <a:ext cx="5438946"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4004734" y="9653324"/>
            <a:ext cx="3373878" cy="630942"/>
          </a:xfrm>
          <a:prstGeom prst="rect">
            <a:avLst/>
          </a:prstGeom>
        </p:spPr>
        <p:txBody>
          <a:bodyPr wrap="square">
            <a:spAutoFit/>
          </a:bodyPr>
          <a:lstStyle/>
          <a:p>
            <a:pPr>
              <a:lnSpc>
                <a:spcPct val="150000"/>
              </a:lnSpc>
              <a:spcAft>
                <a:spcPts val="600"/>
              </a:spcAft>
            </a:pPr>
            <a:r>
              <a:rPr lang="en-GB" sz="1200" b="1" dirty="0">
                <a:latin typeface="Lucida Grande" charset="0"/>
                <a:ea typeface="Lucida Grande" charset="0"/>
                <a:cs typeface="Lucida Grande" charset="0"/>
              </a:rPr>
              <a:t>Practical Version History:</a:t>
            </a:r>
            <a:endParaRPr lang="en-GB" sz="1200" dirty="0">
              <a:latin typeface="Lucida Grande" charset="0"/>
              <a:ea typeface="Lucida Grande" charset="0"/>
              <a:cs typeface="Lucida Grande" charset="0"/>
            </a:endParaRPr>
          </a:p>
          <a:p>
            <a:r>
              <a:rPr lang="en-GB" sz="1200" b="1" dirty="0">
                <a:latin typeface="Lucida Grande" charset="0"/>
                <a:ea typeface="Lucida Grande" charset="0"/>
                <a:cs typeface="Lucida Grande" charset="0"/>
              </a:rPr>
              <a:t>beta3 (LGM &amp; GWV)</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1323439"/>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Skinner, S. P. et al. CcpNmr AnalysisAssign: a flexible platform for integrated NMR analysis. J. </a:t>
            </a:r>
            <a:r>
              <a:rPr lang="en-GB" sz="1400" dirty="0" err="1">
                <a:latin typeface="Lucida Grande" charset="0"/>
                <a:ea typeface="Lucida Grande" charset="0"/>
                <a:cs typeface="Lucida Grande" charset="0"/>
              </a:rPr>
              <a:t>Biomol</a:t>
            </a:r>
            <a:r>
              <a:rPr lang="en-GB" sz="1400" dirty="0">
                <a:latin typeface="Lucida Grande" charset="0"/>
                <a:ea typeface="Lucida Grande" charset="0"/>
                <a:cs typeface="Lucida Grande" charset="0"/>
              </a:rPr>
              <a:t>. NMR (2016). doi:10.1007/s10858-016-0060-y </a:t>
            </a:r>
          </a:p>
        </p:txBody>
      </p:sp>
    </p:spTree>
    <p:extLst>
      <p:ext uri="{BB962C8B-B14F-4D97-AF65-F5344CB8AC3E}">
        <p14:creationId xmlns:p14="http://schemas.microsoft.com/office/powerpoint/2010/main" val="166181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648311" y="5830670"/>
            <a:ext cx="6001195" cy="243143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into the sidebar or drop area.</a:t>
            </a:r>
          </a:p>
          <a:p>
            <a:pPr marL="171450" indent="-171450">
              <a:buFont typeface="Arial" charset="0"/>
              <a:buChar char="•"/>
            </a:pPr>
            <a:r>
              <a:rPr lang="en-US" sz="1200" dirty="0">
                <a:latin typeface="LucidaGrande" charset="0"/>
              </a:rPr>
              <a:t>Find the Acetate on the simulatedBMRB spectra directory (../</a:t>
            </a:r>
            <a:r>
              <a:rPr lang="en-US" sz="1200" dirty="0">
                <a:latin typeface="Lucida Grande" charset="0"/>
                <a:ea typeface="Lucida Grande" charset="0"/>
                <a:cs typeface="Lucida Grande" charset="0"/>
              </a:rPr>
              <a:t>Metabolomics_NMR_Practical/data/SimulatedBMRB)</a:t>
            </a:r>
          </a:p>
          <a:p>
            <a:pPr marL="171450" indent="-171450">
              <a:buFont typeface="Arial" charset="0"/>
              <a:buChar char="•"/>
            </a:pPr>
            <a:r>
              <a:rPr lang="en-US" sz="1200" dirty="0">
                <a:latin typeface="LucidaGrande" charset="0"/>
              </a:rPr>
              <a:t>select it in finder and drag it onto the sidebar or drop area.</a:t>
            </a:r>
            <a:br>
              <a:rPr lang="en-US" sz="1200" dirty="0">
                <a:latin typeface="LucidaGrande" charset="0"/>
              </a:rPr>
            </a:br>
            <a:endParaRPr lang="en-US" sz="1200" dirty="0">
              <a:latin typeface="LucidaGrande" charset="0"/>
            </a:endParaRPr>
          </a:p>
          <a:p>
            <a:pPr algn="just"/>
            <a:r>
              <a:rPr lang="en-US" sz="1200" dirty="0">
                <a:latin typeface="LucidaGrande" charset="0"/>
              </a:rPr>
              <a:t>If you drop it on drop area, the spectrum will be displayed immediately, if you drop on sidebar you will need an extra step to display it (1B).</a:t>
            </a:r>
          </a:p>
          <a:p>
            <a:pPr algn="just"/>
            <a:r>
              <a:rPr lang="en-US" sz="1200" dirty="0">
                <a:latin typeface="LucidaGrande" charset="0"/>
              </a:rPr>
              <a:t>You will also see a arrow appear next to the Spectra label in the sidebar showing that the spectrum has been loaded. </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Spectra location : Metabolomics_NMR_Practical/data/SimulatedBMRB</a:t>
            </a:r>
          </a:p>
        </p:txBody>
      </p:sp>
      <p:sp>
        <p:nvSpPr>
          <p:cNvPr id="17" name="Slide Number Placeholder 16"/>
          <p:cNvSpPr>
            <a:spLocks noGrp="1"/>
          </p:cNvSpPr>
          <p:nvPr>
            <p:ph type="sldNum" sz="quarter" idx="12"/>
          </p:nvPr>
        </p:nvSpPr>
        <p:spPr/>
        <p:txBody>
          <a:bodyPr/>
          <a:lstStyle/>
          <a:p>
            <a:fld id="{EAB789F6-3BD3-1645-B8E5-7AE28DC0F5BB}" type="slidenum">
              <a:rPr lang="en-US" smtClean="0"/>
              <a:t>2</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grpSp>
        <p:nvGrpSpPr>
          <p:cNvPr id="8" name="Group 7">
            <a:extLst>
              <a:ext uri="{FF2B5EF4-FFF2-40B4-BE49-F238E27FC236}">
                <a16:creationId xmlns:a16="http://schemas.microsoft.com/office/drawing/2014/main" id="{9563946B-60ED-1C4C-AB82-DF6FE0D9F42C}"/>
              </a:ext>
            </a:extLst>
          </p:cNvPr>
          <p:cNvGrpSpPr/>
          <p:nvPr/>
        </p:nvGrpSpPr>
        <p:grpSpPr>
          <a:xfrm>
            <a:off x="1816010" y="8173691"/>
            <a:ext cx="2438910" cy="2937296"/>
            <a:chOff x="1816010" y="8173691"/>
            <a:chExt cx="2438910" cy="2937296"/>
          </a:xfrm>
        </p:grpSpPr>
        <p:pic>
          <p:nvPicPr>
            <p:cNvPr id="20" name="Picture 19"/>
            <p:cNvPicPr>
              <a:picLocks noChangeAspect="1"/>
            </p:cNvPicPr>
            <p:nvPr/>
          </p:nvPicPr>
          <p:blipFill>
            <a:blip r:embed="rId4"/>
            <a:stretch>
              <a:fillRect/>
            </a:stretch>
          </p:blipFill>
          <p:spPr>
            <a:xfrm>
              <a:off x="1816010" y="8173691"/>
              <a:ext cx="2438910" cy="2937296"/>
            </a:xfrm>
            <a:prstGeom prst="rect">
              <a:avLst/>
            </a:prstGeom>
          </p:spPr>
        </p:pic>
        <p:sp>
          <p:nvSpPr>
            <p:cNvPr id="21" name="Rectangle 20"/>
            <p:cNvSpPr/>
            <p:nvPr/>
          </p:nvSpPr>
          <p:spPr>
            <a:xfrm>
              <a:off x="2416336" y="8934559"/>
              <a:ext cx="826397" cy="18404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t>SP:Acetate</a:t>
              </a:r>
            </a:p>
          </p:txBody>
        </p:sp>
      </p:grpSp>
      <p:pic>
        <p:nvPicPr>
          <p:cNvPr id="2" name="Picture 1">
            <a:extLst>
              <a:ext uri="{FF2B5EF4-FFF2-40B4-BE49-F238E27FC236}">
                <a16:creationId xmlns:a16="http://schemas.microsoft.com/office/drawing/2014/main" id="{EF5FF68C-5152-404F-A5AF-AD374C84ED0D}"/>
              </a:ext>
            </a:extLst>
          </p:cNvPr>
          <p:cNvPicPr>
            <a:picLocks noChangeAspect="1"/>
          </p:cNvPicPr>
          <p:nvPr/>
        </p:nvPicPr>
        <p:blipFill>
          <a:blip r:embed="rId5"/>
          <a:stretch>
            <a:fillRect/>
          </a:stretch>
        </p:blipFill>
        <p:spPr>
          <a:xfrm>
            <a:off x="4481811" y="2206759"/>
            <a:ext cx="2167695" cy="2111146"/>
          </a:xfrm>
          <a:prstGeom prst="rect">
            <a:avLst/>
          </a:prstGeom>
        </p:spPr>
      </p:pic>
      <p:grpSp>
        <p:nvGrpSpPr>
          <p:cNvPr id="6" name="Group 5"/>
          <p:cNvGrpSpPr/>
          <p:nvPr/>
        </p:nvGrpSpPr>
        <p:grpSpPr>
          <a:xfrm>
            <a:off x="3584117" y="3327946"/>
            <a:ext cx="2559058" cy="391689"/>
            <a:chOff x="3633924" y="1435206"/>
            <a:chExt cx="2559058" cy="391689"/>
          </a:xfrm>
        </p:grpSpPr>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3" name="Rectangle 22">
            <a:extLst>
              <a:ext uri="{FF2B5EF4-FFF2-40B4-BE49-F238E27FC236}">
                <a16:creationId xmlns:a16="http://schemas.microsoft.com/office/drawing/2014/main" id="{433D6481-FFF0-A049-BCD7-A550F9B9F44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648311" y="5830670"/>
            <a:ext cx="6001195" cy="203132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From the sidebar to the drop area.</a:t>
            </a:r>
          </a:p>
          <a:p>
            <a:pPr marL="171450" indent="-171450">
              <a:buFont typeface="Arial" charset="0"/>
              <a:buChar char="•"/>
            </a:pPr>
            <a:r>
              <a:rPr lang="en-US" sz="1200" dirty="0">
                <a:latin typeface="LucidaGrande" charset="0"/>
              </a:rPr>
              <a:t>Select the spectrum you want to display on sidebar</a:t>
            </a:r>
          </a:p>
          <a:p>
            <a:pPr marL="171450" indent="-171450">
              <a:buFont typeface="Arial" charset="0"/>
              <a:buChar char="•"/>
            </a:pPr>
            <a:r>
              <a:rPr lang="en-US" sz="1200" dirty="0">
                <a:latin typeface="LucidaGrande" charset="0"/>
              </a:rPr>
              <a:t>Drag and drop it to the main drop area</a:t>
            </a:r>
          </a:p>
          <a:p>
            <a:pPr marL="171450" indent="-171450">
              <a:buFont typeface="Arial" charset="0"/>
              <a:buChar char="•"/>
            </a:pPr>
            <a:endParaRPr lang="en-US" sz="1200" dirty="0">
              <a:latin typeface="LucidaGrande" charset="0"/>
            </a:endParaRPr>
          </a:p>
          <a:p>
            <a:r>
              <a:rPr lang="en-US" sz="1200" dirty="0">
                <a:latin typeface="LucidaGrande" charset="0"/>
              </a:rPr>
              <a:t>Alternatively:</a:t>
            </a:r>
          </a:p>
          <a:p>
            <a:pPr marL="171450" indent="-171450">
              <a:buFont typeface="Arial" charset="0"/>
              <a:buChar char="•"/>
            </a:pPr>
            <a:r>
              <a:rPr lang="en-US" sz="1200" dirty="0">
                <a:latin typeface="LucidaGrande" charset="0"/>
              </a:rPr>
              <a:t> right click on the sidebar item:</a:t>
            </a:r>
          </a:p>
          <a:p>
            <a:pPr marL="171450" indent="-171450">
              <a:buFont typeface="Arial" charset="0"/>
              <a:buChar char="•"/>
            </a:pPr>
            <a:r>
              <a:rPr lang="en-US" sz="1200" dirty="0">
                <a:latin typeface="LucidaGrande" charset="0"/>
              </a:rPr>
              <a:t> click on open as module</a:t>
            </a:r>
          </a:p>
          <a:p>
            <a:pPr marL="171450" indent="-171450">
              <a:buFont typeface="Arial" charset="0"/>
              <a:buChar char="•"/>
            </a:pP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
        <p:nvSpPr>
          <p:cNvPr id="18" name="Rectangle 17"/>
          <p:cNvSpPr/>
          <p:nvPr/>
        </p:nvSpPr>
        <p:spPr>
          <a:xfrm>
            <a:off x="139966" y="583067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grpSp>
        <p:nvGrpSpPr>
          <p:cNvPr id="8" name="Group 7"/>
          <p:cNvGrpSpPr/>
          <p:nvPr/>
        </p:nvGrpSpPr>
        <p:grpSpPr>
          <a:xfrm>
            <a:off x="477982" y="1381771"/>
            <a:ext cx="5615411" cy="3788243"/>
            <a:chOff x="652867" y="1168680"/>
            <a:chExt cx="5615411" cy="378824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 y="1169508"/>
              <a:ext cx="5615411" cy="3787415"/>
            </a:xfrm>
            <a:prstGeom prst="rect">
              <a:avLst/>
            </a:prstGeom>
          </p:spPr>
        </p:pic>
        <p:sp>
          <p:nvSpPr>
            <p:cNvPr id="19" name="Bent Arrow 18"/>
            <p:cNvSpPr/>
            <p:nvPr/>
          </p:nvSpPr>
          <p:spPr>
            <a:xfrm rot="3181470">
              <a:off x="1437817" y="1600096"/>
              <a:ext cx="1680282" cy="81745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p:cNvSpPr/>
            <p:nvPr/>
          </p:nvSpPr>
          <p:spPr>
            <a:xfrm rot="10800000" flipV="1">
              <a:off x="988006" y="1621385"/>
              <a:ext cx="445524" cy="9114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400" b="1" dirty="0"/>
                <a:t>SP:Acetate</a:t>
              </a:r>
            </a:p>
          </p:txBody>
        </p:sp>
      </p:grpSp>
      <p:sp>
        <p:nvSpPr>
          <p:cNvPr id="3" name="Rectangle 2"/>
          <p:cNvSpPr/>
          <p:nvPr/>
        </p:nvSpPr>
        <p:spPr>
          <a:xfrm>
            <a:off x="377605" y="1061875"/>
            <a:ext cx="2425664" cy="307777"/>
          </a:xfrm>
          <a:prstGeom prst="rect">
            <a:avLst/>
          </a:prstGeom>
        </p:spPr>
        <p:txBody>
          <a:bodyPr wrap="none">
            <a:spAutoFit/>
          </a:bodyPr>
          <a:lstStyle/>
          <a:p>
            <a:r>
              <a:rPr lang="en-US" sz="1400" dirty="0">
                <a:latin typeface="Lucida Grande" charset="0"/>
                <a:ea typeface="Lucida Grande" charset="0"/>
                <a:cs typeface="Lucida Grande" charset="0"/>
              </a:rPr>
              <a:t>Drag &amp; drop from Sidebar</a:t>
            </a:r>
            <a:endParaRPr lang="en-GB" sz="1400" dirty="0"/>
          </a:p>
        </p:txBody>
      </p:sp>
      <p:sp>
        <p:nvSpPr>
          <p:cNvPr id="23" name="Rectangle 22"/>
          <p:cNvSpPr/>
          <p:nvPr/>
        </p:nvSpPr>
        <p:spPr>
          <a:xfrm>
            <a:off x="2843482" y="8076662"/>
            <a:ext cx="2541080" cy="307777"/>
          </a:xfrm>
          <a:prstGeom prst="rect">
            <a:avLst/>
          </a:prstGeom>
        </p:spPr>
        <p:txBody>
          <a:bodyPr wrap="none">
            <a:spAutoFit/>
          </a:bodyPr>
          <a:lstStyle/>
          <a:p>
            <a:r>
              <a:rPr lang="en-US" sz="1400" dirty="0">
                <a:latin typeface="Lucida Grande" charset="0"/>
                <a:ea typeface="Lucida Grande" charset="0"/>
                <a:cs typeface="Lucida Grande" charset="0"/>
              </a:rPr>
              <a:t>Right Click </a:t>
            </a:r>
            <a:r>
              <a:rPr lang="en-US" sz="1400">
                <a:latin typeface="Lucida Grande" charset="0"/>
                <a:ea typeface="Lucida Grande" charset="0"/>
                <a:cs typeface="Lucida Grande" charset="0"/>
              </a:rPr>
              <a:t>on Sidebar Item</a:t>
            </a:r>
            <a:endParaRPr lang="en-GB" sz="1400" dirty="0"/>
          </a:p>
        </p:txBody>
      </p:sp>
      <p:grpSp>
        <p:nvGrpSpPr>
          <p:cNvPr id="6" name="Group 5">
            <a:extLst>
              <a:ext uri="{FF2B5EF4-FFF2-40B4-BE49-F238E27FC236}">
                <a16:creationId xmlns:a16="http://schemas.microsoft.com/office/drawing/2014/main" id="{CBC97681-9F09-4B49-982B-09CCA9F6B4ED}"/>
              </a:ext>
            </a:extLst>
          </p:cNvPr>
          <p:cNvGrpSpPr/>
          <p:nvPr/>
        </p:nvGrpSpPr>
        <p:grpSpPr>
          <a:xfrm>
            <a:off x="953421" y="8475059"/>
            <a:ext cx="4381431" cy="1919429"/>
            <a:chOff x="953421" y="8475059"/>
            <a:chExt cx="4381431" cy="1919429"/>
          </a:xfrm>
        </p:grpSpPr>
        <p:pic>
          <p:nvPicPr>
            <p:cNvPr id="22" name="Picture 21"/>
            <p:cNvPicPr>
              <a:picLocks noChangeAspect="1"/>
            </p:cNvPicPr>
            <p:nvPr/>
          </p:nvPicPr>
          <p:blipFill>
            <a:blip r:embed="rId4"/>
            <a:stretch>
              <a:fillRect/>
            </a:stretch>
          </p:blipFill>
          <p:spPr>
            <a:xfrm>
              <a:off x="953421" y="8475059"/>
              <a:ext cx="4381431" cy="1919429"/>
            </a:xfrm>
            <a:prstGeom prst="rect">
              <a:avLst/>
            </a:prstGeom>
          </p:spPr>
        </p:pic>
        <p:sp>
          <p:nvSpPr>
            <p:cNvPr id="4" name="Rectangle 3">
              <a:extLst>
                <a:ext uri="{FF2B5EF4-FFF2-40B4-BE49-F238E27FC236}">
                  <a16:creationId xmlns:a16="http://schemas.microsoft.com/office/drawing/2014/main" id="{B3B751CB-5DE8-FE4D-B1F0-3048656E1659}"/>
                </a:ext>
              </a:extLst>
            </p:cNvPr>
            <p:cNvSpPr/>
            <p:nvPr/>
          </p:nvSpPr>
          <p:spPr>
            <a:xfrm>
              <a:off x="1904996" y="9123916"/>
              <a:ext cx="628650" cy="162160"/>
            </a:xfrm>
            <a:prstGeom prst="rect">
              <a:avLst/>
            </a:prstGeom>
            <a:solidFill>
              <a:srgbClr val="03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Acetate</a:t>
              </a:r>
            </a:p>
          </p:txBody>
        </p:sp>
      </p:grpSp>
      <p:sp>
        <p:nvSpPr>
          <p:cNvPr id="20" name="Rectangle 19">
            <a:extLst>
              <a:ext uri="{FF2B5EF4-FFF2-40B4-BE49-F238E27FC236}">
                <a16:creationId xmlns:a16="http://schemas.microsoft.com/office/drawing/2014/main" id="{CB287C3B-567E-A543-959C-000B17251EEA}"/>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25182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7810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30" y="8870418"/>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Display more spectra.</a:t>
            </a:r>
          </a:p>
          <a:p>
            <a:pPr marL="171450" indent="-171450">
              <a:buFont typeface="Arial" charset="0"/>
              <a:buChar char="•"/>
            </a:pPr>
            <a:r>
              <a:rPr lang="en-US" sz="1200" dirty="0">
                <a:latin typeface="LucidaGrande" charset="0"/>
              </a:rPr>
              <a:t>Add a new spectrum to the project (like 1A), for example the Alanine</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Drag it to the top bar of the currently displayed spectrum without dropping yet. When a semi-transparent purple box appears, the drop area is ready to accept the drop and you can release the button. If you keep holding you can choose another location where to display the spectrum.</a:t>
            </a:r>
          </a:p>
          <a:p>
            <a:pPr marL="171450" indent="-171450">
              <a:buFont typeface="Arial" charset="0"/>
              <a:buChar char="•"/>
            </a:pPr>
            <a:endParaRPr lang="en-US" sz="1200" dirty="0">
              <a:latin typeface="LucidaGrande" charset="0"/>
            </a:endParaRPr>
          </a:p>
          <a:p>
            <a:r>
              <a:rPr lang="en-US" sz="1200" dirty="0">
                <a:latin typeface="LucidaGrande" charset="0"/>
              </a:rPr>
              <a:t>The purple box represents the target location where to open the new module. Keep holding the left click and move at the edges of the target module (left, right, top or bottom) then drop the item to display it.</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4</a:t>
            </a:fld>
            <a:endParaRPr lang="en-US"/>
          </a:p>
        </p:txBody>
      </p:sp>
      <p:sp>
        <p:nvSpPr>
          <p:cNvPr id="18" name="Rectangle 17"/>
          <p:cNvSpPr/>
          <p:nvPr/>
        </p:nvSpPr>
        <p:spPr>
          <a:xfrm>
            <a:off x="233485" y="887041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25" name="Rectangle 24"/>
          <p:cNvSpPr/>
          <p:nvPr/>
        </p:nvSpPr>
        <p:spPr>
          <a:xfrm>
            <a:off x="741830" y="1236917"/>
            <a:ext cx="4075064" cy="307777"/>
          </a:xfrm>
          <a:prstGeom prst="rect">
            <a:avLst/>
          </a:prstGeom>
        </p:spPr>
        <p:txBody>
          <a:bodyPr wrap="square">
            <a:spAutoFit/>
          </a:bodyPr>
          <a:lstStyle/>
          <a:p>
            <a:r>
              <a:rPr lang="en-US" sz="1400" dirty="0">
                <a:latin typeface="Lucida Grande" charset="0"/>
                <a:ea typeface="Lucida Grande" charset="0"/>
                <a:cs typeface="Lucida Grande" charset="0"/>
              </a:rPr>
              <a:t>Drag over the purple bar then drop</a:t>
            </a:r>
            <a:endParaRPr lang="en-GB" sz="1400" dirty="0"/>
          </a:p>
        </p:txBody>
      </p:sp>
      <p:pic>
        <p:nvPicPr>
          <p:cNvPr id="2" name="Picture 1">
            <a:extLst>
              <a:ext uri="{FF2B5EF4-FFF2-40B4-BE49-F238E27FC236}">
                <a16:creationId xmlns:a16="http://schemas.microsoft.com/office/drawing/2014/main" id="{F063C1B9-DC30-B34E-93F7-C6E7AF7E0B43}"/>
              </a:ext>
            </a:extLst>
          </p:cNvPr>
          <p:cNvPicPr>
            <a:picLocks noChangeAspect="1"/>
          </p:cNvPicPr>
          <p:nvPr/>
        </p:nvPicPr>
        <p:blipFill>
          <a:blip r:embed="rId3"/>
          <a:stretch>
            <a:fillRect/>
          </a:stretch>
        </p:blipFill>
        <p:spPr>
          <a:xfrm>
            <a:off x="690900" y="1682239"/>
            <a:ext cx="4878627" cy="3084119"/>
          </a:xfrm>
          <a:prstGeom prst="rect">
            <a:avLst/>
          </a:prstGeom>
        </p:spPr>
      </p:pic>
      <p:pic>
        <p:nvPicPr>
          <p:cNvPr id="3" name="Picture 2">
            <a:extLst>
              <a:ext uri="{FF2B5EF4-FFF2-40B4-BE49-F238E27FC236}">
                <a16:creationId xmlns:a16="http://schemas.microsoft.com/office/drawing/2014/main" id="{AFC01CBC-31FF-2243-96E0-0BE4E49F1B9A}"/>
              </a:ext>
            </a:extLst>
          </p:cNvPr>
          <p:cNvPicPr>
            <a:picLocks noChangeAspect="1"/>
          </p:cNvPicPr>
          <p:nvPr/>
        </p:nvPicPr>
        <p:blipFill>
          <a:blip r:embed="rId4"/>
          <a:stretch>
            <a:fillRect/>
          </a:stretch>
        </p:blipFill>
        <p:spPr>
          <a:xfrm>
            <a:off x="690900" y="5238142"/>
            <a:ext cx="4878627" cy="3125904"/>
          </a:xfrm>
          <a:prstGeom prst="rect">
            <a:avLst/>
          </a:prstGeom>
        </p:spPr>
      </p:pic>
      <p:sp>
        <p:nvSpPr>
          <p:cNvPr id="13" name="Rectangle 12">
            <a:extLst>
              <a:ext uri="{FF2B5EF4-FFF2-40B4-BE49-F238E27FC236}">
                <a16:creationId xmlns:a16="http://schemas.microsoft.com/office/drawing/2014/main" id="{7446C532-685E-8849-9FF9-B6EA5D420D2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43669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4"/>
            <a:ext cx="6858000" cy="7406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29" y="8556978"/>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Overlay spectra.</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Drop it to the middle of the currently displayed spectrum.</a:t>
            </a:r>
          </a:p>
          <a:p>
            <a:pPr marL="171450" indent="-171450">
              <a:buFont typeface="Arial" charset="0"/>
              <a:buChar char="•"/>
            </a:pPr>
            <a:r>
              <a:rPr lang="en-GB" sz="1200" dirty="0">
                <a:latin typeface="LucidaGrande" charset="0"/>
              </a:rPr>
              <a:t>Right click on the display, select Stack Spectra; this functionality will help you for analysing multiple overlaid spectra.</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5</a:t>
            </a:fld>
            <a:endParaRPr lang="en-US"/>
          </a:p>
        </p:txBody>
      </p:sp>
      <p:sp>
        <p:nvSpPr>
          <p:cNvPr id="18" name="Rectangle 17"/>
          <p:cNvSpPr/>
          <p:nvPr/>
        </p:nvSpPr>
        <p:spPr>
          <a:xfrm>
            <a:off x="233484" y="855697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D</a:t>
            </a:r>
            <a:endParaRPr lang="en-US" sz="1801" dirty="0"/>
          </a:p>
        </p:txBody>
      </p:sp>
      <p:sp>
        <p:nvSpPr>
          <p:cNvPr id="25" name="Rectangle 24"/>
          <p:cNvSpPr/>
          <p:nvPr/>
        </p:nvSpPr>
        <p:spPr>
          <a:xfrm>
            <a:off x="741829" y="1236917"/>
            <a:ext cx="5478862" cy="307777"/>
          </a:xfrm>
          <a:prstGeom prst="rect">
            <a:avLst/>
          </a:prstGeom>
        </p:spPr>
        <p:txBody>
          <a:bodyPr wrap="square">
            <a:spAutoFit/>
          </a:bodyPr>
          <a:lstStyle/>
          <a:p>
            <a:r>
              <a:rPr lang="en-US" sz="1400" dirty="0">
                <a:latin typeface="Lucida Grande" charset="0"/>
                <a:ea typeface="Lucida Grande" charset="0"/>
                <a:cs typeface="Lucida Grande" charset="0"/>
              </a:rPr>
              <a:t>Drag and drop from sidebar  over another spectrum display</a:t>
            </a:r>
            <a:endParaRPr lang="en-GB" sz="1400" dirty="0"/>
          </a:p>
        </p:txBody>
      </p:sp>
      <p:pic>
        <p:nvPicPr>
          <p:cNvPr id="4" name="Picture 3">
            <a:extLst>
              <a:ext uri="{FF2B5EF4-FFF2-40B4-BE49-F238E27FC236}">
                <a16:creationId xmlns:a16="http://schemas.microsoft.com/office/drawing/2014/main" id="{A1D20C0C-C29F-D742-81E3-E1F41D4CFA67}"/>
              </a:ext>
            </a:extLst>
          </p:cNvPr>
          <p:cNvPicPr>
            <a:picLocks noChangeAspect="1"/>
          </p:cNvPicPr>
          <p:nvPr/>
        </p:nvPicPr>
        <p:blipFill>
          <a:blip r:embed="rId3"/>
          <a:stretch>
            <a:fillRect/>
          </a:stretch>
        </p:blipFill>
        <p:spPr>
          <a:xfrm>
            <a:off x="741830" y="1863543"/>
            <a:ext cx="4605674" cy="2944240"/>
          </a:xfrm>
          <a:prstGeom prst="rect">
            <a:avLst/>
          </a:prstGeom>
        </p:spPr>
      </p:pic>
      <p:pic>
        <p:nvPicPr>
          <p:cNvPr id="6" name="Picture 5">
            <a:extLst>
              <a:ext uri="{FF2B5EF4-FFF2-40B4-BE49-F238E27FC236}">
                <a16:creationId xmlns:a16="http://schemas.microsoft.com/office/drawing/2014/main" id="{2153017B-12EF-3842-AEE4-DA781E70A850}"/>
              </a:ext>
            </a:extLst>
          </p:cNvPr>
          <p:cNvPicPr>
            <a:picLocks noChangeAspect="1"/>
          </p:cNvPicPr>
          <p:nvPr/>
        </p:nvPicPr>
        <p:blipFill>
          <a:blip r:embed="rId4"/>
          <a:stretch>
            <a:fillRect/>
          </a:stretch>
        </p:blipFill>
        <p:spPr>
          <a:xfrm>
            <a:off x="741829" y="5007516"/>
            <a:ext cx="4605675" cy="2873496"/>
          </a:xfrm>
          <a:prstGeom prst="rect">
            <a:avLst/>
          </a:prstGeom>
        </p:spPr>
      </p:pic>
      <p:sp>
        <p:nvSpPr>
          <p:cNvPr id="13" name="Rectangle 12">
            <a:extLst>
              <a:ext uri="{FF2B5EF4-FFF2-40B4-BE49-F238E27FC236}">
                <a16:creationId xmlns:a16="http://schemas.microsoft.com/office/drawing/2014/main" id="{C965530D-9C95-1845-8662-B30F871BAC9F}"/>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pic>
        <p:nvPicPr>
          <p:cNvPr id="3" name="Picture 2">
            <a:extLst>
              <a:ext uri="{FF2B5EF4-FFF2-40B4-BE49-F238E27FC236}">
                <a16:creationId xmlns:a16="http://schemas.microsoft.com/office/drawing/2014/main" id="{B960E430-0FCA-D54A-BC51-7152D4E3FF66}"/>
              </a:ext>
            </a:extLst>
          </p:cNvPr>
          <p:cNvPicPr>
            <a:picLocks noChangeAspect="1"/>
          </p:cNvPicPr>
          <p:nvPr/>
        </p:nvPicPr>
        <p:blipFill rotWithShape="1">
          <a:blip r:embed="rId5"/>
          <a:srcRect l="528" r="-528"/>
          <a:stretch/>
        </p:blipFill>
        <p:spPr>
          <a:xfrm>
            <a:off x="826130" y="9836560"/>
            <a:ext cx="3037302" cy="1402519"/>
          </a:xfrm>
          <a:prstGeom prst="rect">
            <a:avLst/>
          </a:prstGeom>
        </p:spPr>
      </p:pic>
    </p:spTree>
    <p:extLst>
      <p:ext uri="{BB962C8B-B14F-4D97-AF65-F5344CB8AC3E}">
        <p14:creationId xmlns:p14="http://schemas.microsoft.com/office/powerpoint/2010/main" val="408464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a:latin typeface="Lucida Grande" charset="0"/>
                <a:ea typeface="ＭＳ 明朝" charset="-128"/>
              </a:rPr>
              <a:t>Displaying spectra </a:t>
            </a:r>
          </a:p>
          <a:p>
            <a:pPr algn="ctr"/>
            <a:endParaRPr lang="en-US" sz="1801" dirty="0"/>
          </a:p>
        </p:txBody>
      </p:sp>
      <p:sp>
        <p:nvSpPr>
          <p:cNvPr id="12" name="Rectangle 11"/>
          <p:cNvSpPr/>
          <p:nvPr/>
        </p:nvSpPr>
        <p:spPr>
          <a:xfrm>
            <a:off x="741830" y="7685738"/>
            <a:ext cx="5742097" cy="276998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Customise colours</a:t>
            </a:r>
          </a:p>
          <a:p>
            <a:pPr marL="171450" indent="-171450">
              <a:buFont typeface="Arial" charset="0"/>
              <a:buChar char="•"/>
            </a:pPr>
            <a:endParaRPr lang="en-GB" sz="1200" b="1" dirty="0">
              <a:latin typeface="LucidaGrande" charset="0"/>
              <a:ea typeface="Lucida Grande" charset="0"/>
              <a:cs typeface="Lucida Grande" charset="0"/>
            </a:endParaRPr>
          </a:p>
          <a:p>
            <a:pPr algn="just"/>
            <a:r>
              <a:rPr lang="en-GB" sz="1200" dirty="0">
                <a:latin typeface="LucidaGrande" charset="0"/>
                <a:ea typeface="Lucida Grande" charset="0"/>
                <a:cs typeface="Lucida Grande" charset="0"/>
              </a:rPr>
              <a:t>To change properties of a spectrum including  the contour colours, double click its name in the Sidebar and a dialogue box will popup with a series of tabs in it. </a:t>
            </a:r>
          </a:p>
          <a:p>
            <a:pPr algn="just"/>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first tab, you can set general parameters of the spectrum, such as type, path, name, scaling, spectrum type etc. Changing the values in each box and hitting Apply will change the parameter value.</a:t>
            </a:r>
          </a:p>
          <a:p>
            <a:pPr marL="171450" indent="-171450" algn="just">
              <a:buFont typeface="Arial" charset="0"/>
              <a:buChar char="•"/>
            </a:pPr>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Dimensions tab, you can view information on each dimension of the spectrum and change referencing and assignment tolerances for each dimension. </a:t>
            </a: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6</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E</a:t>
            </a:r>
            <a:endParaRPr lang="en-US" sz="1801" dirty="0"/>
          </a:p>
        </p:txBody>
      </p:sp>
      <p:sp>
        <p:nvSpPr>
          <p:cNvPr id="15" name="TextBox 14">
            <a:extLst>
              <a:ext uri="{FF2B5EF4-FFF2-40B4-BE49-F238E27FC236}">
                <a16:creationId xmlns:a16="http://schemas.microsoft.com/office/drawing/2014/main" id="{B8CB4A58-D3CB-B342-B853-3E61667A2D94}"/>
              </a:ext>
            </a:extLst>
          </p:cNvPr>
          <p:cNvSpPr txBox="1"/>
          <p:nvPr/>
        </p:nvSpPr>
        <p:spPr>
          <a:xfrm>
            <a:off x="2828677" y="1960671"/>
            <a:ext cx="2256809" cy="369460"/>
          </a:xfrm>
          <a:prstGeom prst="rect">
            <a:avLst/>
          </a:prstGeom>
          <a:solidFill>
            <a:schemeClr val="bg1"/>
          </a:solidFill>
          <a:ln>
            <a:solidFill>
              <a:srgbClr val="03B9FF"/>
            </a:solidFill>
          </a:ln>
        </p:spPr>
        <p:txBody>
          <a:bodyPr wrap="square" rtlCol="0">
            <a:spAutoFit/>
          </a:bodyPr>
          <a:lstStyle/>
          <a:p>
            <a:r>
              <a:rPr lang="en-US" sz="1801" dirty="0"/>
              <a:t>Double click</a:t>
            </a:r>
          </a:p>
        </p:txBody>
      </p:sp>
      <p:sp>
        <p:nvSpPr>
          <p:cNvPr id="13" name="Rectangle 12">
            <a:extLst>
              <a:ext uri="{FF2B5EF4-FFF2-40B4-BE49-F238E27FC236}">
                <a16:creationId xmlns:a16="http://schemas.microsoft.com/office/drawing/2014/main" id="{9FEE183C-0B3C-354E-8D8A-871ACA942F66}"/>
              </a:ext>
            </a:extLst>
          </p:cNvPr>
          <p:cNvSpPr/>
          <p:nvPr/>
        </p:nvSpPr>
        <p:spPr>
          <a:xfrm>
            <a:off x="233485" y="1220034"/>
            <a:ext cx="5190384" cy="307777"/>
          </a:xfrm>
          <a:prstGeom prst="rect">
            <a:avLst/>
          </a:prstGeom>
        </p:spPr>
        <p:txBody>
          <a:bodyPr wrap="square">
            <a:spAutoFit/>
          </a:bodyPr>
          <a:lstStyle/>
          <a:p>
            <a:r>
              <a:rPr lang="en-GB" sz="1400" dirty="0">
                <a:latin typeface="Lucida Grande" charset="0"/>
                <a:ea typeface="Lucida Grande" charset="0"/>
                <a:cs typeface="Lucida Grande" charset="0"/>
              </a:rPr>
              <a:t>To Change spectrum parameters and colours:</a:t>
            </a:r>
          </a:p>
        </p:txBody>
      </p:sp>
      <p:pic>
        <p:nvPicPr>
          <p:cNvPr id="2" name="Picture 1">
            <a:extLst>
              <a:ext uri="{FF2B5EF4-FFF2-40B4-BE49-F238E27FC236}">
                <a16:creationId xmlns:a16="http://schemas.microsoft.com/office/drawing/2014/main" id="{B7887F82-558B-C242-8B2C-5DDBC93AE77A}"/>
              </a:ext>
            </a:extLst>
          </p:cNvPr>
          <p:cNvPicPr>
            <a:picLocks noChangeAspect="1"/>
          </p:cNvPicPr>
          <p:nvPr/>
        </p:nvPicPr>
        <p:blipFill>
          <a:blip r:embed="rId3"/>
          <a:stretch>
            <a:fillRect/>
          </a:stretch>
        </p:blipFill>
        <p:spPr>
          <a:xfrm>
            <a:off x="301101" y="1609987"/>
            <a:ext cx="2486128" cy="3336086"/>
          </a:xfrm>
          <a:prstGeom prst="rect">
            <a:avLst/>
          </a:prstGeom>
        </p:spPr>
      </p:pic>
      <p:sp>
        <p:nvSpPr>
          <p:cNvPr id="16" name="Down Arrow 15">
            <a:extLst>
              <a:ext uri="{FF2B5EF4-FFF2-40B4-BE49-F238E27FC236}">
                <a16:creationId xmlns:a16="http://schemas.microsoft.com/office/drawing/2014/main" id="{46914F6C-FDA0-F747-9312-127922D5CB3A}"/>
              </a:ext>
            </a:extLst>
          </p:cNvPr>
          <p:cNvSpPr/>
          <p:nvPr/>
        </p:nvSpPr>
        <p:spPr>
          <a:xfrm rot="5400000">
            <a:off x="2338923" y="1869942"/>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545F087A-54F1-C34E-931C-CC386D5D2A20}"/>
              </a:ext>
            </a:extLst>
          </p:cNvPr>
          <p:cNvPicPr>
            <a:picLocks noChangeAspect="1"/>
          </p:cNvPicPr>
          <p:nvPr/>
        </p:nvPicPr>
        <p:blipFill>
          <a:blip r:embed="rId4"/>
          <a:stretch>
            <a:fillRect/>
          </a:stretch>
        </p:blipFill>
        <p:spPr>
          <a:xfrm>
            <a:off x="2883936" y="2469465"/>
            <a:ext cx="3227076" cy="2956969"/>
          </a:xfrm>
          <a:prstGeom prst="rect">
            <a:avLst/>
          </a:prstGeom>
        </p:spPr>
      </p:pic>
      <p:sp>
        <p:nvSpPr>
          <p:cNvPr id="24" name="Bent Arrow 23"/>
          <p:cNvSpPr/>
          <p:nvPr/>
        </p:nvSpPr>
        <p:spPr>
          <a:xfrm rot="5555638">
            <a:off x="5704263" y="3969477"/>
            <a:ext cx="568470" cy="66742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369" y="4617937"/>
            <a:ext cx="2535098" cy="2007151"/>
          </a:xfrm>
          <a:prstGeom prst="rect">
            <a:avLst/>
          </a:prstGeom>
        </p:spPr>
      </p:pic>
    </p:spTree>
    <p:extLst>
      <p:ext uri="{BB962C8B-B14F-4D97-AF65-F5344CB8AC3E}">
        <p14:creationId xmlns:p14="http://schemas.microsoft.com/office/powerpoint/2010/main" val="73870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4"/>
            <a:ext cx="6858000" cy="7679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sp>
        <p:nvSpPr>
          <p:cNvPr id="12" name="Rectangle 11"/>
          <p:cNvSpPr/>
          <p:nvPr/>
        </p:nvSpPr>
        <p:spPr>
          <a:xfrm>
            <a:off x="628769" y="8655737"/>
            <a:ext cx="6001195"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Mouse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Dragging the left mouse button around a spectrum display will pan the spectrum in the direction of movement and the mouse wheel will zoom the x and y axes simultaneously. If you want to zoom into a specific area, using </a:t>
            </a:r>
            <a:r>
              <a:rPr lang="en-GB" sz="1200" dirty="0" err="1">
                <a:latin typeface="LucidaGrande" charset="0"/>
                <a:ea typeface="Lucida Grande" charset="0"/>
                <a:cs typeface="Lucida Grande" charset="0"/>
              </a:rPr>
              <a:t>SHIFT+Right</a:t>
            </a:r>
            <a:r>
              <a:rPr lang="en-GB" sz="1200" dirty="0">
                <a:latin typeface="LucidaGrande" charset="0"/>
                <a:ea typeface="Lucida Grande" charset="0"/>
                <a:cs typeface="Lucida Grande" charset="0"/>
              </a:rPr>
              <a:t> Drag it will cause a yellow box to be drawn on the display, which specifies the zoom region. </a:t>
            </a:r>
          </a:p>
          <a:p>
            <a:endParaRPr lang="en-GB" sz="1200" dirty="0">
              <a:latin typeface="LucidaGrande" charset="0"/>
              <a:ea typeface="Lucida Grande" charset="0"/>
              <a:cs typeface="Lucida Grande" charset="0"/>
            </a:endParaRPr>
          </a:p>
          <a:p>
            <a:r>
              <a:rPr lang="en-GB" sz="1200" dirty="0">
                <a:latin typeface="LucidaGrande" charset="0"/>
                <a:ea typeface="Lucida Grande" charset="0"/>
                <a:cs typeface="Lucida Grande" charset="0"/>
              </a:rPr>
              <a:t>You can also “lock” the spectrum aspect ratio by toggling the lock button at the bottom-left part of the display. This will disable the single axis zoom.</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a:p>
        </p:txBody>
      </p:sp>
      <p:sp>
        <p:nvSpPr>
          <p:cNvPr id="18" name="Rectangle 17"/>
          <p:cNvSpPr/>
          <p:nvPr/>
        </p:nvSpPr>
        <p:spPr>
          <a:xfrm>
            <a:off x="120424" y="8655737"/>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F</a:t>
            </a:r>
            <a:endParaRPr lang="en-US" sz="1801" dirty="0"/>
          </a:p>
        </p:txBody>
      </p:sp>
      <p:sp>
        <p:nvSpPr>
          <p:cNvPr id="32" name="Rectangle 31"/>
          <p:cNvSpPr/>
          <p:nvPr/>
        </p:nvSpPr>
        <p:spPr>
          <a:xfrm>
            <a:off x="233485" y="992639"/>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Mouse:</a:t>
            </a:r>
          </a:p>
        </p:txBody>
      </p:sp>
      <p:sp>
        <p:nvSpPr>
          <p:cNvPr id="52" name="TextBox 51"/>
          <p:cNvSpPr txBox="1"/>
          <p:nvPr/>
        </p:nvSpPr>
        <p:spPr>
          <a:xfrm>
            <a:off x="291576" y="1992050"/>
            <a:ext cx="2270582" cy="369332"/>
          </a:xfrm>
          <a:prstGeom prst="rect">
            <a:avLst/>
          </a:prstGeom>
          <a:noFill/>
        </p:spPr>
        <p:txBody>
          <a:bodyPr wrap="square" rtlCol="0">
            <a:spAutoFit/>
          </a:bodyPr>
          <a:lstStyle/>
          <a:p>
            <a:r>
              <a:rPr lang="en-GB" dirty="0"/>
              <a:t>Pan the spectrum</a:t>
            </a:r>
          </a:p>
        </p:txBody>
      </p:sp>
      <p:sp>
        <p:nvSpPr>
          <p:cNvPr id="56" name="TextBox 55"/>
          <p:cNvSpPr txBox="1"/>
          <p:nvPr/>
        </p:nvSpPr>
        <p:spPr>
          <a:xfrm>
            <a:off x="291576" y="3912025"/>
            <a:ext cx="2270582" cy="369332"/>
          </a:xfrm>
          <a:prstGeom prst="rect">
            <a:avLst/>
          </a:prstGeom>
          <a:noFill/>
        </p:spPr>
        <p:txBody>
          <a:bodyPr wrap="square" rtlCol="0">
            <a:spAutoFit/>
          </a:bodyPr>
          <a:lstStyle/>
          <a:p>
            <a:r>
              <a:rPr lang="en-GB" dirty="0"/>
              <a:t>Zoom box</a:t>
            </a:r>
          </a:p>
        </p:txBody>
      </p:sp>
      <p:sp>
        <p:nvSpPr>
          <p:cNvPr id="66" name="TextBox 65"/>
          <p:cNvSpPr txBox="1"/>
          <p:nvPr/>
        </p:nvSpPr>
        <p:spPr>
          <a:xfrm>
            <a:off x="233484" y="5464464"/>
            <a:ext cx="3119315" cy="369332"/>
          </a:xfrm>
          <a:prstGeom prst="rect">
            <a:avLst/>
          </a:prstGeom>
          <a:noFill/>
        </p:spPr>
        <p:txBody>
          <a:bodyPr wrap="square" rtlCol="0">
            <a:spAutoFit/>
          </a:bodyPr>
          <a:lstStyle/>
          <a:p>
            <a:r>
              <a:rPr lang="en-GB" dirty="0"/>
              <a:t>Zoom In </a:t>
            </a:r>
            <a:r>
              <a:rPr lang="mr-IN" dirty="0"/>
              <a:t>–</a:t>
            </a:r>
            <a:r>
              <a:rPr lang="en-GB" dirty="0"/>
              <a:t> Out </a:t>
            </a:r>
            <a:r>
              <a:rPr lang="en-GB" sz="1400" dirty="0"/>
              <a:t>(all axes)</a:t>
            </a:r>
          </a:p>
        </p:txBody>
      </p:sp>
      <p:pic>
        <p:nvPicPr>
          <p:cNvPr id="79" name="Picture 78"/>
          <p:cNvPicPr>
            <a:picLocks noChangeAspect="1"/>
          </p:cNvPicPr>
          <p:nvPr/>
        </p:nvPicPr>
        <p:blipFill>
          <a:blip r:embed="rId3">
            <a:alphaModFix amt="62000"/>
          </a:blip>
          <a:stretch>
            <a:fillRect/>
          </a:stretch>
        </p:blipFill>
        <p:spPr>
          <a:xfrm>
            <a:off x="2879993" y="1364125"/>
            <a:ext cx="2047077" cy="1625183"/>
          </a:xfrm>
          <a:prstGeom prst="rect">
            <a:avLst/>
          </a:prstGeom>
        </p:spPr>
      </p:pic>
      <p:pic>
        <p:nvPicPr>
          <p:cNvPr id="76" name="Picture 75"/>
          <p:cNvPicPr>
            <a:picLocks noChangeAspect="1"/>
          </p:cNvPicPr>
          <p:nvPr/>
        </p:nvPicPr>
        <p:blipFill>
          <a:blip r:embed="rId4"/>
          <a:stretch>
            <a:fillRect/>
          </a:stretch>
        </p:blipFill>
        <p:spPr>
          <a:xfrm>
            <a:off x="3474591" y="1562706"/>
            <a:ext cx="894466" cy="894466"/>
          </a:xfrm>
          <a:prstGeom prst="rect">
            <a:avLst/>
          </a:prstGeom>
        </p:spPr>
      </p:pic>
      <p:grpSp>
        <p:nvGrpSpPr>
          <p:cNvPr id="84" name="Group 83"/>
          <p:cNvGrpSpPr/>
          <p:nvPr/>
        </p:nvGrpSpPr>
        <p:grpSpPr>
          <a:xfrm>
            <a:off x="2879994" y="3070312"/>
            <a:ext cx="2047077" cy="1625183"/>
            <a:chOff x="3516813" y="3235364"/>
            <a:chExt cx="2047077" cy="1625183"/>
          </a:xfrm>
        </p:grpSpPr>
        <p:sp>
          <p:nvSpPr>
            <p:cNvPr id="8" name="Rectangle 7"/>
            <p:cNvSpPr/>
            <p:nvPr/>
          </p:nvSpPr>
          <p:spPr>
            <a:xfrm>
              <a:off x="3652925" y="3536723"/>
              <a:ext cx="1490510" cy="1003383"/>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pic>
          <p:nvPicPr>
            <p:cNvPr id="82" name="Picture 81"/>
            <p:cNvPicPr>
              <a:picLocks noChangeAspect="1"/>
            </p:cNvPicPr>
            <p:nvPr/>
          </p:nvPicPr>
          <p:blipFill>
            <a:blip r:embed="rId3">
              <a:alphaModFix amt="62000"/>
            </a:blip>
            <a:stretch>
              <a:fillRect/>
            </a:stretch>
          </p:blipFill>
          <p:spPr>
            <a:xfrm>
              <a:off x="3516813" y="3235364"/>
              <a:ext cx="2047077" cy="1625183"/>
            </a:xfrm>
            <a:prstGeom prst="rect">
              <a:avLst/>
            </a:prstGeom>
          </p:spPr>
        </p:pic>
        <p:grpSp>
          <p:nvGrpSpPr>
            <p:cNvPr id="81" name="Group 80"/>
            <p:cNvGrpSpPr/>
            <p:nvPr/>
          </p:nvGrpSpPr>
          <p:grpSpPr>
            <a:xfrm>
              <a:off x="3743808" y="3670579"/>
              <a:ext cx="1431328" cy="894466"/>
              <a:chOff x="3712494" y="2997802"/>
              <a:chExt cx="1431328" cy="894466"/>
            </a:xfrm>
          </p:grpSpPr>
          <p:grpSp>
            <p:nvGrpSpPr>
              <p:cNvPr id="3" name="Group 2"/>
              <p:cNvGrpSpPr/>
              <p:nvPr/>
            </p:nvGrpSpPr>
            <p:grpSpPr>
              <a:xfrm>
                <a:off x="4163726" y="2997802"/>
                <a:ext cx="980096" cy="894466"/>
                <a:chOff x="3340766" y="2970094"/>
                <a:chExt cx="980096" cy="894466"/>
              </a:xfrm>
            </p:grpSpPr>
            <p:pic>
              <p:nvPicPr>
                <p:cNvPr id="54" name="Picture 53"/>
                <p:cNvPicPr>
                  <a:picLocks noChangeAspect="1"/>
                </p:cNvPicPr>
                <p:nvPr/>
              </p:nvPicPr>
              <p:blipFill>
                <a:blip r:embed="rId4">
                  <a:alphaModFix amt="80000"/>
                </a:blip>
                <a:stretch>
                  <a:fillRect/>
                </a:stretch>
              </p:blipFill>
              <p:spPr>
                <a:xfrm>
                  <a:off x="3426396" y="2970094"/>
                  <a:ext cx="894466" cy="894466"/>
                </a:xfrm>
                <a:prstGeom prst="rect">
                  <a:avLst/>
                </a:prstGeom>
              </p:spPr>
            </p:pic>
            <p:sp>
              <p:nvSpPr>
                <p:cNvPr id="57" name="Plus 56"/>
                <p:cNvSpPr>
                  <a:spLocks/>
                </p:cNvSpPr>
                <p:nvPr/>
              </p:nvSpPr>
              <p:spPr>
                <a:xfrm>
                  <a:off x="3340766" y="329132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9" name="Up Arrow 58"/>
              <p:cNvSpPr/>
              <p:nvPr/>
            </p:nvSpPr>
            <p:spPr>
              <a:xfrm>
                <a:off x="3712494" y="3188542"/>
                <a:ext cx="363560" cy="504262"/>
              </a:xfrm>
              <a:prstGeom prst="up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up 84"/>
          <p:cNvGrpSpPr/>
          <p:nvPr/>
        </p:nvGrpSpPr>
        <p:grpSpPr>
          <a:xfrm>
            <a:off x="2879992" y="4819233"/>
            <a:ext cx="2047077" cy="1625183"/>
            <a:chOff x="3516811" y="5192105"/>
            <a:chExt cx="2047077" cy="1625183"/>
          </a:xfrm>
        </p:grpSpPr>
        <p:pic>
          <p:nvPicPr>
            <p:cNvPr id="83" name="Picture 82"/>
            <p:cNvPicPr>
              <a:picLocks noChangeAspect="1"/>
            </p:cNvPicPr>
            <p:nvPr/>
          </p:nvPicPr>
          <p:blipFill>
            <a:blip r:embed="rId3">
              <a:alphaModFix amt="62000"/>
            </a:blip>
            <a:stretch>
              <a:fillRect/>
            </a:stretch>
          </p:blipFill>
          <p:spPr>
            <a:xfrm>
              <a:off x="3516811" y="5192105"/>
              <a:ext cx="2047077" cy="1625183"/>
            </a:xfrm>
            <a:prstGeom prst="rect">
              <a:avLst/>
            </a:prstGeom>
          </p:spPr>
        </p:pic>
        <p:grpSp>
          <p:nvGrpSpPr>
            <p:cNvPr id="80" name="Group 79"/>
            <p:cNvGrpSpPr/>
            <p:nvPr/>
          </p:nvGrpSpPr>
          <p:grpSpPr>
            <a:xfrm>
              <a:off x="3889353" y="5557463"/>
              <a:ext cx="907900" cy="894466"/>
              <a:chOff x="3844096" y="4020566"/>
              <a:chExt cx="907900" cy="894466"/>
            </a:xfrm>
          </p:grpSpPr>
          <p:pic>
            <p:nvPicPr>
              <p:cNvPr id="67" name="Picture 66"/>
              <p:cNvPicPr>
                <a:picLocks noChangeAspect="1"/>
              </p:cNvPicPr>
              <p:nvPr/>
            </p:nvPicPr>
            <p:blipFill>
              <a:blip r:embed="rId4"/>
              <a:stretch>
                <a:fillRect/>
              </a:stretch>
            </p:blipFill>
            <p:spPr>
              <a:xfrm>
                <a:off x="3844096" y="4020566"/>
                <a:ext cx="894466" cy="894466"/>
              </a:xfrm>
              <a:prstGeom prst="rect">
                <a:avLst/>
              </a:prstGeom>
            </p:spPr>
          </p:pic>
          <p:cxnSp>
            <p:nvCxnSpPr>
              <p:cNvPr id="69" name="Straight Connector 68"/>
              <p:cNvCxnSpPr/>
              <p:nvPr/>
            </p:nvCxnSpPr>
            <p:spPr>
              <a:xfrm>
                <a:off x="4289726" y="4225989"/>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Up-Down Arrow 69"/>
              <p:cNvSpPr/>
              <p:nvPr/>
            </p:nvSpPr>
            <p:spPr>
              <a:xfrm>
                <a:off x="4586632" y="4217332"/>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6" name="TextBox 85"/>
          <p:cNvSpPr txBox="1"/>
          <p:nvPr/>
        </p:nvSpPr>
        <p:spPr>
          <a:xfrm>
            <a:off x="233485" y="7016903"/>
            <a:ext cx="2659344" cy="369332"/>
          </a:xfrm>
          <a:prstGeom prst="rect">
            <a:avLst/>
          </a:prstGeom>
          <a:noFill/>
        </p:spPr>
        <p:txBody>
          <a:bodyPr wrap="square" rtlCol="0">
            <a:spAutoFit/>
          </a:bodyPr>
          <a:lstStyle/>
          <a:p>
            <a:r>
              <a:rPr lang="en-GB" dirty="0"/>
              <a:t>Zoom In </a:t>
            </a:r>
            <a:r>
              <a:rPr lang="mr-IN" dirty="0"/>
              <a:t>–</a:t>
            </a:r>
            <a:r>
              <a:rPr lang="en-GB" dirty="0"/>
              <a:t> Out </a:t>
            </a:r>
            <a:r>
              <a:rPr lang="en-GB" sz="1400" dirty="0"/>
              <a:t>(one axis)</a:t>
            </a:r>
          </a:p>
        </p:txBody>
      </p:sp>
      <p:pic>
        <p:nvPicPr>
          <p:cNvPr id="99" name="Picture 98"/>
          <p:cNvPicPr>
            <a:picLocks noChangeAspect="1"/>
          </p:cNvPicPr>
          <p:nvPr/>
        </p:nvPicPr>
        <p:blipFill>
          <a:blip r:embed="rId3">
            <a:alphaModFix amt="62000"/>
          </a:blip>
          <a:stretch>
            <a:fillRect/>
          </a:stretch>
        </p:blipFill>
        <p:spPr>
          <a:xfrm>
            <a:off x="2898286" y="6574410"/>
            <a:ext cx="2047077" cy="1625183"/>
          </a:xfrm>
          <a:prstGeom prst="rect">
            <a:avLst/>
          </a:prstGeom>
        </p:spPr>
      </p:pic>
      <p:sp>
        <p:nvSpPr>
          <p:cNvPr id="105" name="Rectangle 104"/>
          <p:cNvSpPr/>
          <p:nvPr/>
        </p:nvSpPr>
        <p:spPr>
          <a:xfrm>
            <a:off x="4784113" y="6515888"/>
            <a:ext cx="771470" cy="1743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p:cNvGrpSpPr/>
          <p:nvPr/>
        </p:nvGrpSpPr>
        <p:grpSpPr>
          <a:xfrm>
            <a:off x="4576651" y="6754336"/>
            <a:ext cx="907900" cy="894466"/>
            <a:chOff x="3974231" y="6607934"/>
            <a:chExt cx="907900" cy="894466"/>
          </a:xfrm>
        </p:grpSpPr>
        <p:pic>
          <p:nvPicPr>
            <p:cNvPr id="95" name="Picture 94"/>
            <p:cNvPicPr>
              <a:picLocks noChangeAspect="1"/>
            </p:cNvPicPr>
            <p:nvPr/>
          </p:nvPicPr>
          <p:blipFill>
            <a:blip r:embed="rId4"/>
            <a:stretch>
              <a:fillRect/>
            </a:stretch>
          </p:blipFill>
          <p:spPr>
            <a:xfrm>
              <a:off x="3974231" y="6607934"/>
              <a:ext cx="894466" cy="894466"/>
            </a:xfrm>
            <a:prstGeom prst="rect">
              <a:avLst/>
            </a:prstGeom>
          </p:spPr>
        </p:pic>
        <p:cxnSp>
          <p:nvCxnSpPr>
            <p:cNvPr id="96" name="Straight Connector 95"/>
            <p:cNvCxnSpPr/>
            <p:nvPr/>
          </p:nvCxnSpPr>
          <p:spPr>
            <a:xfrm>
              <a:off x="4419861" y="6813357"/>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Up-Down Arrow 96"/>
            <p:cNvSpPr/>
            <p:nvPr/>
          </p:nvSpPr>
          <p:spPr>
            <a:xfrm>
              <a:off x="4716767" y="6804700"/>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Rectangle 105"/>
          <p:cNvSpPr/>
          <p:nvPr/>
        </p:nvSpPr>
        <p:spPr>
          <a:xfrm>
            <a:off x="2879993" y="8084016"/>
            <a:ext cx="2675590" cy="174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Picture 115"/>
          <p:cNvPicPr>
            <a:picLocks noChangeAspect="1"/>
          </p:cNvPicPr>
          <p:nvPr/>
        </p:nvPicPr>
        <p:blipFill rotWithShape="1">
          <a:blip r:embed="rId5">
            <a:extLst>
              <a:ext uri="{28A0092B-C50C-407E-A947-70E740481C1C}">
                <a14:useLocalDpi xmlns:a14="http://schemas.microsoft.com/office/drawing/2010/main" val="0"/>
              </a:ext>
            </a:extLst>
          </a:blip>
          <a:srcRect l="4945" r="-4945"/>
          <a:stretch/>
        </p:blipFill>
        <p:spPr>
          <a:xfrm>
            <a:off x="1728000" y="10784184"/>
            <a:ext cx="867201" cy="696858"/>
          </a:xfrm>
          <a:prstGeom prst="rect">
            <a:avLst/>
          </a:prstGeom>
        </p:spPr>
      </p:pic>
      <p:pic>
        <p:nvPicPr>
          <p:cNvPr id="117" name="Picture 116"/>
          <p:cNvPicPr>
            <a:picLocks noChangeAspect="1"/>
          </p:cNvPicPr>
          <p:nvPr/>
        </p:nvPicPr>
        <p:blipFill rotWithShape="1">
          <a:blip r:embed="rId6">
            <a:extLst>
              <a:ext uri="{28A0092B-C50C-407E-A947-70E740481C1C}">
                <a14:useLocalDpi xmlns:a14="http://schemas.microsoft.com/office/drawing/2010/main" val="0"/>
              </a:ext>
            </a:extLst>
          </a:blip>
          <a:srcRect l="10123" r="-10123"/>
          <a:stretch/>
        </p:blipFill>
        <p:spPr>
          <a:xfrm>
            <a:off x="3240000" y="10800458"/>
            <a:ext cx="976405" cy="717510"/>
          </a:xfrm>
          <a:prstGeom prst="rect">
            <a:avLst/>
          </a:prstGeom>
        </p:spPr>
      </p:pic>
      <p:sp>
        <p:nvSpPr>
          <p:cNvPr id="43" name="Bent Arrow 42"/>
          <p:cNvSpPr>
            <a:spLocks noChangeAspect="1"/>
          </p:cNvSpPr>
          <p:nvPr/>
        </p:nvSpPr>
        <p:spPr>
          <a:xfrm flipH="1">
            <a:off x="3585649" y="1944881"/>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Bent Arrow 43"/>
          <p:cNvSpPr>
            <a:spLocks noChangeAspect="1"/>
          </p:cNvSpPr>
          <p:nvPr/>
        </p:nvSpPr>
        <p:spPr>
          <a:xfrm>
            <a:off x="3977353" y="1941984"/>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48" name="Group 47">
            <a:extLst>
              <a:ext uri="{FF2B5EF4-FFF2-40B4-BE49-F238E27FC236}">
                <a16:creationId xmlns:a16="http://schemas.microsoft.com/office/drawing/2014/main" id="{BAE6AC5B-C089-5B47-A6A4-ADD98E5C15A1}"/>
              </a:ext>
            </a:extLst>
          </p:cNvPr>
          <p:cNvGrpSpPr/>
          <p:nvPr/>
        </p:nvGrpSpPr>
        <p:grpSpPr>
          <a:xfrm>
            <a:off x="5459297" y="1825436"/>
            <a:ext cx="1089684" cy="702560"/>
            <a:chOff x="2441073" y="4223485"/>
            <a:chExt cx="1089684" cy="702560"/>
          </a:xfrm>
        </p:grpSpPr>
        <p:grpSp>
          <p:nvGrpSpPr>
            <p:cNvPr id="49" name="Group 48">
              <a:extLst>
                <a:ext uri="{FF2B5EF4-FFF2-40B4-BE49-F238E27FC236}">
                  <a16:creationId xmlns:a16="http://schemas.microsoft.com/office/drawing/2014/main" id="{4D3158E0-3D20-B547-86F8-EE5A3BC666F0}"/>
                </a:ext>
              </a:extLst>
            </p:cNvPr>
            <p:cNvGrpSpPr/>
            <p:nvPr/>
          </p:nvGrpSpPr>
          <p:grpSpPr>
            <a:xfrm>
              <a:off x="3190135" y="4590379"/>
              <a:ext cx="340622" cy="335666"/>
              <a:chOff x="3190135" y="4590379"/>
              <a:chExt cx="340622" cy="335666"/>
            </a:xfrm>
          </p:grpSpPr>
          <p:sp>
            <p:nvSpPr>
              <p:cNvPr id="65" name="Rectangle 64">
                <a:extLst>
                  <a:ext uri="{FF2B5EF4-FFF2-40B4-BE49-F238E27FC236}">
                    <a16:creationId xmlns:a16="http://schemas.microsoft.com/office/drawing/2014/main" id="{5E342794-AEEA-1D40-8A2C-4069366FF5DC}"/>
                  </a:ext>
                </a:extLst>
              </p:cNvPr>
              <p:cNvSpPr/>
              <p:nvPr/>
            </p:nvSpPr>
            <p:spPr>
              <a:xfrm>
                <a:off x="3190135"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ight Arrow 67">
                <a:extLst>
                  <a:ext uri="{FF2B5EF4-FFF2-40B4-BE49-F238E27FC236}">
                    <a16:creationId xmlns:a16="http://schemas.microsoft.com/office/drawing/2014/main" id="{4D33402A-5FAE-854D-ACF5-BD36202B5065}"/>
                  </a:ext>
                </a:extLst>
              </p:cNvPr>
              <p:cNvSpPr/>
              <p:nvPr/>
            </p:nvSpPr>
            <p:spPr>
              <a:xfrm>
                <a:off x="3262021"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6BAEEE7-FE58-4B42-A8FE-4FB1B78FB18D}"/>
                </a:ext>
              </a:extLst>
            </p:cNvPr>
            <p:cNvGrpSpPr/>
            <p:nvPr/>
          </p:nvGrpSpPr>
          <p:grpSpPr>
            <a:xfrm>
              <a:off x="2441073" y="4590379"/>
              <a:ext cx="340622" cy="335666"/>
              <a:chOff x="2441073" y="4590379"/>
              <a:chExt cx="340622" cy="335666"/>
            </a:xfrm>
          </p:grpSpPr>
          <p:sp>
            <p:nvSpPr>
              <p:cNvPr id="63" name="Rectangle 62">
                <a:extLst>
                  <a:ext uri="{FF2B5EF4-FFF2-40B4-BE49-F238E27FC236}">
                    <a16:creationId xmlns:a16="http://schemas.microsoft.com/office/drawing/2014/main" id="{C466A935-6275-0E49-B359-3A1ED056A6DD}"/>
                  </a:ext>
                </a:extLst>
              </p:cNvPr>
              <p:cNvSpPr/>
              <p:nvPr/>
            </p:nvSpPr>
            <p:spPr>
              <a:xfrm>
                <a:off x="2441073"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ight Arrow 63">
                <a:extLst>
                  <a:ext uri="{FF2B5EF4-FFF2-40B4-BE49-F238E27FC236}">
                    <a16:creationId xmlns:a16="http://schemas.microsoft.com/office/drawing/2014/main" id="{4D0DC20D-DE1D-C046-B6D1-A26500896FD5}"/>
                  </a:ext>
                </a:extLst>
              </p:cNvPr>
              <p:cNvSpPr/>
              <p:nvPr/>
            </p:nvSpPr>
            <p:spPr>
              <a:xfrm flipH="1">
                <a:off x="2512959"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524528F-AD8B-AD41-A4AF-A544D33F8166}"/>
                </a:ext>
              </a:extLst>
            </p:cNvPr>
            <p:cNvGrpSpPr/>
            <p:nvPr/>
          </p:nvGrpSpPr>
          <p:grpSpPr>
            <a:xfrm>
              <a:off x="2815604" y="4590379"/>
              <a:ext cx="340622" cy="335666"/>
              <a:chOff x="2815604" y="4590379"/>
              <a:chExt cx="340622" cy="335666"/>
            </a:xfrm>
          </p:grpSpPr>
          <p:sp>
            <p:nvSpPr>
              <p:cNvPr id="61" name="Rectangle 60">
                <a:extLst>
                  <a:ext uri="{FF2B5EF4-FFF2-40B4-BE49-F238E27FC236}">
                    <a16:creationId xmlns:a16="http://schemas.microsoft.com/office/drawing/2014/main" id="{B1F49F0A-F4C7-914B-8F45-61183B69BC0E}"/>
                  </a:ext>
                </a:extLst>
              </p:cNvPr>
              <p:cNvSpPr/>
              <p:nvPr/>
            </p:nvSpPr>
            <p:spPr>
              <a:xfrm>
                <a:off x="2815604"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ight Arrow 61">
                <a:extLst>
                  <a:ext uri="{FF2B5EF4-FFF2-40B4-BE49-F238E27FC236}">
                    <a16:creationId xmlns:a16="http://schemas.microsoft.com/office/drawing/2014/main" id="{330B4074-7F39-B449-839D-073C81C896BB}"/>
                  </a:ext>
                </a:extLst>
              </p:cNvPr>
              <p:cNvSpPr/>
              <p:nvPr/>
            </p:nvSpPr>
            <p:spPr>
              <a:xfrm rot="5400000">
                <a:off x="2887490"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72E9745-9738-8342-BB5A-31C98BD499BA}"/>
                </a:ext>
              </a:extLst>
            </p:cNvPr>
            <p:cNvGrpSpPr/>
            <p:nvPr/>
          </p:nvGrpSpPr>
          <p:grpSpPr>
            <a:xfrm>
              <a:off x="2815604" y="4223485"/>
              <a:ext cx="340622" cy="335666"/>
              <a:chOff x="2815604" y="4205340"/>
              <a:chExt cx="340622" cy="335666"/>
            </a:xfrm>
          </p:grpSpPr>
          <p:sp>
            <p:nvSpPr>
              <p:cNvPr id="55" name="Rectangle 54">
                <a:extLst>
                  <a:ext uri="{FF2B5EF4-FFF2-40B4-BE49-F238E27FC236}">
                    <a16:creationId xmlns:a16="http://schemas.microsoft.com/office/drawing/2014/main" id="{56633727-6D10-324F-95BB-673824A2B7CD}"/>
                  </a:ext>
                </a:extLst>
              </p:cNvPr>
              <p:cNvSpPr/>
              <p:nvPr/>
            </p:nvSpPr>
            <p:spPr>
              <a:xfrm>
                <a:off x="2815604" y="420534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ight Arrow 59">
                <a:extLst>
                  <a:ext uri="{FF2B5EF4-FFF2-40B4-BE49-F238E27FC236}">
                    <a16:creationId xmlns:a16="http://schemas.microsoft.com/office/drawing/2014/main" id="{D89B53D2-038B-1A42-92AD-00293EC98AB5}"/>
                  </a:ext>
                </a:extLst>
              </p:cNvPr>
              <p:cNvSpPr/>
              <p:nvPr/>
            </p:nvSpPr>
            <p:spPr>
              <a:xfrm rot="16200000" flipV="1">
                <a:off x="2887490" y="4302294"/>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1" name="Rectangle 70">
            <a:extLst>
              <a:ext uri="{FF2B5EF4-FFF2-40B4-BE49-F238E27FC236}">
                <a16:creationId xmlns:a16="http://schemas.microsoft.com/office/drawing/2014/main" id="{2DC0BAD7-5F59-2D47-9D1E-6B7F8AD13D52}"/>
              </a:ext>
            </a:extLst>
          </p:cNvPr>
          <p:cNvSpPr/>
          <p:nvPr/>
        </p:nvSpPr>
        <p:spPr>
          <a:xfrm>
            <a:off x="5425570" y="991058"/>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Keyboard:</a:t>
            </a:r>
          </a:p>
        </p:txBody>
      </p:sp>
      <p:sp>
        <p:nvSpPr>
          <p:cNvPr id="88" name="Rectangle 87">
            <a:extLst>
              <a:ext uri="{FF2B5EF4-FFF2-40B4-BE49-F238E27FC236}">
                <a16:creationId xmlns:a16="http://schemas.microsoft.com/office/drawing/2014/main" id="{10A6BEFB-9A64-6548-839F-53140D1D5C19}"/>
              </a:ext>
            </a:extLst>
          </p:cNvPr>
          <p:cNvSpPr/>
          <p:nvPr/>
        </p:nvSpPr>
        <p:spPr>
          <a:xfrm>
            <a:off x="5862358" y="560017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12598EDE-2996-0044-956D-6A7F60691F1A}"/>
              </a:ext>
            </a:extLst>
          </p:cNvPr>
          <p:cNvSpPr/>
          <p:nvPr/>
        </p:nvSpPr>
        <p:spPr>
          <a:xfrm>
            <a:off x="5862358" y="5229292"/>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0192D0C-AEDE-D04E-91CB-FCFA9B424637}"/>
              </a:ext>
            </a:extLst>
          </p:cNvPr>
          <p:cNvSpPr/>
          <p:nvPr/>
        </p:nvSpPr>
        <p:spPr>
          <a:xfrm>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2A79934-D531-284C-B0E6-9E8D282E2EF5}"/>
              </a:ext>
            </a:extLst>
          </p:cNvPr>
          <p:cNvSpPr/>
          <p:nvPr/>
        </p:nvSpPr>
        <p:spPr>
          <a:xfrm rot="5400000">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F29189F-725D-CF40-BC65-5A7629ED20E5}"/>
              </a:ext>
            </a:extLst>
          </p:cNvPr>
          <p:cNvSpPr/>
          <p:nvPr/>
        </p:nvSpPr>
        <p:spPr>
          <a:xfrm>
            <a:off x="5942669" y="5379125"/>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5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29871" y="841986"/>
            <a:ext cx="6858000" cy="5317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sp>
        <p:nvSpPr>
          <p:cNvPr id="73" name="Rectangle 72"/>
          <p:cNvSpPr/>
          <p:nvPr/>
        </p:nvSpPr>
        <p:spPr>
          <a:xfrm>
            <a:off x="626646" y="6488504"/>
            <a:ext cx="6001195" cy="350865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Keyboard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Select a spectrum display by clicking any point, this will set the strip as “current” and will highlight the axis. </a:t>
            </a:r>
          </a:p>
          <a:p>
            <a:pPr marL="171450" indent="-171450">
              <a:buFont typeface="Arial" charset="0"/>
              <a:buChar char="•"/>
            </a:pPr>
            <a:r>
              <a:rPr lang="en-GB" sz="1200" dirty="0">
                <a:latin typeface="LucidaGrande" charset="0"/>
                <a:ea typeface="Lucida Grande" charset="0"/>
                <a:cs typeface="Lucida Grande" charset="0"/>
              </a:rPr>
              <a:t>Use the keyboard keys “+” and ”-” to zoom in and out</a:t>
            </a:r>
          </a:p>
          <a:p>
            <a:pPr marL="171450" indent="-171450">
              <a:buFont typeface="Arial" charset="0"/>
              <a:buChar char="•"/>
            </a:pPr>
            <a:r>
              <a:rPr lang="en-GB" sz="1200" dirty="0">
                <a:latin typeface="LucidaGrande" charset="0"/>
                <a:ea typeface="Lucida Grande" charset="0"/>
                <a:cs typeface="Lucida Grande" charset="0"/>
              </a:rPr>
              <a:t>Use the directional keyboard keys to move across the spectrum</a:t>
            </a:r>
          </a:p>
          <a:p>
            <a:endParaRPr lang="en-GB" sz="1200" dirty="0">
              <a:latin typeface="LucidaGrande" charset="0"/>
              <a:ea typeface="Lucida Grande" charset="0"/>
              <a:cs typeface="Lucida Grande" charset="0"/>
            </a:endParaRPr>
          </a:p>
          <a:p>
            <a:r>
              <a:rPr lang="en-GB" sz="1200" b="1" dirty="0">
                <a:latin typeface="LucidaGrande" charset="0"/>
                <a:ea typeface="Lucida Grande" charset="0"/>
                <a:cs typeface="Lucida Grande" charset="0"/>
              </a:rPr>
              <a:t>Displaying different </a:t>
            </a:r>
            <a:r>
              <a:rPr lang="en-GB" sz="1200" b="1" dirty="0" err="1">
                <a:latin typeface="LucidaGrande" charset="0"/>
                <a:ea typeface="Lucida Grande" charset="0"/>
                <a:cs typeface="Lucida Grande" charset="0"/>
              </a:rPr>
              <a:t>overlayed</a:t>
            </a:r>
            <a:r>
              <a:rPr lang="en-GB" sz="1200" b="1" dirty="0">
                <a:latin typeface="LucidaGrande" charset="0"/>
                <a:ea typeface="Lucida Grande" charset="0"/>
                <a:cs typeface="Lucida Grande" charset="0"/>
              </a:rPr>
              <a:t> spectra:</a:t>
            </a:r>
          </a:p>
          <a:p>
            <a:endParaRPr lang="en-GB" sz="1200" b="1" dirty="0">
              <a:latin typeface="LucidaGrande" charset="0"/>
              <a:ea typeface="Lucida Grande" charset="0"/>
              <a:cs typeface="Lucida Grande" charset="0"/>
            </a:endParaRPr>
          </a:p>
          <a:p>
            <a:r>
              <a:rPr lang="en-GB" sz="1200" dirty="0">
                <a:latin typeface="Lucida Grande" charset="0"/>
                <a:ea typeface="Lucida Grande" charset="0"/>
                <a:cs typeface="Lucida Grande" charset="0"/>
              </a:rPr>
              <a:t>Click on the toolbar button to hide / show a spectrum.</a:t>
            </a:r>
            <a:br>
              <a:rPr lang="en-GB" sz="1200" dirty="0">
                <a:latin typeface="Lucida Grande" charset="0"/>
                <a:ea typeface="Lucida Grande" charset="0"/>
                <a:cs typeface="Lucida Grande" charset="0"/>
                <a:sym typeface="Wingdings"/>
              </a:rPr>
            </a:br>
            <a:r>
              <a:rPr lang="en-GB" sz="1200" dirty="0">
                <a:latin typeface="Lucida Grande" charset="0"/>
                <a:ea typeface="Lucida Grande" charset="0"/>
                <a:cs typeface="Lucida Grande" charset="0"/>
                <a:sym typeface="Wingdings"/>
              </a:rPr>
              <a:t>The buttons will change colour from dark grey (spectrum visible on the display, “toggle On”)  to light grey (spectrum hidden on the display, “toggle Off”) . Tips:</a:t>
            </a:r>
            <a:endParaRPr lang="en-GB" sz="1200" dirty="0">
              <a:latin typeface="Lucida Grande" charset="0"/>
              <a:ea typeface="Lucida Grande" charset="0"/>
              <a:cs typeface="Lucida Grande" charset="0"/>
            </a:endParaRPr>
          </a:p>
          <a:p>
            <a:endParaRPr lang="en-GB" sz="1200" dirty="0">
              <a:latin typeface="LucidaGrande" charset="0"/>
              <a:ea typeface="Lucida Grande" charset="0"/>
              <a:cs typeface="Lucida Grande" charset="0"/>
            </a:endParaRPr>
          </a:p>
          <a:p>
            <a:pPr marL="171450" indent="-171450">
              <a:buFont typeface="Arial" charset="0"/>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171450" indent="-171450">
              <a:buFont typeface="Arial" charset="0"/>
              <a:buChar char="•"/>
            </a:pPr>
            <a:r>
              <a:rPr lang="en-GB" sz="1200" dirty="0">
                <a:latin typeface="Lucida Grande" charset="0"/>
                <a:ea typeface="Lucida Grande" charset="0"/>
                <a:cs typeface="Lucida Grande" charset="0"/>
              </a:rPr>
              <a:t> “Tab-A” : Displays all spectra</a:t>
            </a:r>
          </a:p>
          <a:p>
            <a:pPr marL="171450" indent="-171450">
              <a:buFont typeface="Arial" charset="0"/>
              <a:buChar char="•"/>
            </a:pPr>
            <a:r>
              <a:rPr lang="en-GB" sz="1200" dirty="0">
                <a:latin typeface="Lucida Grande" charset="0"/>
                <a:ea typeface="Lucida Grande" charset="0"/>
                <a:cs typeface="Lucida Grande" charset="0"/>
              </a:rPr>
              <a:t> “Tab-x” : Reverts displayed spectra</a:t>
            </a:r>
            <a:endParaRPr lang="en-GB" sz="1200" dirty="0">
              <a:latin typeface="LucidaGrande" charset="0"/>
              <a:ea typeface="Lucida Grande" charset="0"/>
              <a:cs typeface="Lucida Grande" charset="0"/>
            </a:endParaRPr>
          </a:p>
        </p:txBody>
      </p:sp>
      <p:sp>
        <p:nvSpPr>
          <p:cNvPr id="74" name="Rectangle 73"/>
          <p:cNvSpPr/>
          <p:nvPr/>
        </p:nvSpPr>
        <p:spPr>
          <a:xfrm>
            <a:off x="118301" y="6488504"/>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G</a:t>
            </a:r>
            <a:endParaRPr lang="en-US" sz="1801" dirty="0"/>
          </a:p>
        </p:txBody>
      </p:sp>
      <p:sp>
        <p:nvSpPr>
          <p:cNvPr id="15" name="Rectangle 14">
            <a:extLst>
              <a:ext uri="{FF2B5EF4-FFF2-40B4-BE49-F238E27FC236}">
                <a16:creationId xmlns:a16="http://schemas.microsoft.com/office/drawing/2014/main" id="{3C23EDA1-233A-4E4A-BDA8-E31DCB54C4B8}"/>
              </a:ext>
            </a:extLst>
          </p:cNvPr>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pic>
        <p:nvPicPr>
          <p:cNvPr id="3" name="Picture 2">
            <a:extLst>
              <a:ext uri="{FF2B5EF4-FFF2-40B4-BE49-F238E27FC236}">
                <a16:creationId xmlns:a16="http://schemas.microsoft.com/office/drawing/2014/main" id="{5E382E89-D865-7748-85C6-32C65617CB1D}"/>
              </a:ext>
            </a:extLst>
          </p:cNvPr>
          <p:cNvPicPr>
            <a:picLocks noChangeAspect="1"/>
          </p:cNvPicPr>
          <p:nvPr/>
        </p:nvPicPr>
        <p:blipFill>
          <a:blip r:embed="rId3"/>
          <a:stretch>
            <a:fillRect/>
          </a:stretch>
        </p:blipFill>
        <p:spPr>
          <a:xfrm>
            <a:off x="266700" y="1447393"/>
            <a:ext cx="6324600" cy="1257300"/>
          </a:xfrm>
          <a:prstGeom prst="rect">
            <a:avLst/>
          </a:prstGeom>
        </p:spPr>
      </p:pic>
      <p:pic>
        <p:nvPicPr>
          <p:cNvPr id="19" name="Picture 18">
            <a:extLst>
              <a:ext uri="{FF2B5EF4-FFF2-40B4-BE49-F238E27FC236}">
                <a16:creationId xmlns:a16="http://schemas.microsoft.com/office/drawing/2014/main" id="{85C625E0-F786-AF45-8548-BFE2018E7A4E}"/>
              </a:ext>
            </a:extLst>
          </p:cNvPr>
          <p:cNvPicPr>
            <a:picLocks noChangeAspect="1"/>
          </p:cNvPicPr>
          <p:nvPr/>
        </p:nvPicPr>
        <p:blipFill>
          <a:blip r:embed="rId4"/>
          <a:stretch>
            <a:fillRect/>
          </a:stretch>
        </p:blipFill>
        <p:spPr>
          <a:xfrm>
            <a:off x="266700" y="2241643"/>
            <a:ext cx="1118333" cy="926100"/>
          </a:xfrm>
          <a:prstGeom prst="rect">
            <a:avLst/>
          </a:prstGeom>
        </p:spPr>
      </p:pic>
      <p:sp>
        <p:nvSpPr>
          <p:cNvPr id="20" name="TextBox 19">
            <a:extLst>
              <a:ext uri="{FF2B5EF4-FFF2-40B4-BE49-F238E27FC236}">
                <a16:creationId xmlns:a16="http://schemas.microsoft.com/office/drawing/2014/main" id="{2A07B0BD-46EA-8E47-A6FD-D0B6DC44FDC9}"/>
              </a:ext>
            </a:extLst>
          </p:cNvPr>
          <p:cNvSpPr txBox="1"/>
          <p:nvPr/>
        </p:nvSpPr>
        <p:spPr>
          <a:xfrm>
            <a:off x="1370434" y="2728473"/>
            <a:ext cx="2880724" cy="646459"/>
          </a:xfrm>
          <a:prstGeom prst="rect">
            <a:avLst/>
          </a:prstGeom>
          <a:solidFill>
            <a:schemeClr val="bg1"/>
          </a:solidFill>
          <a:ln>
            <a:solidFill>
              <a:srgbClr val="03B9FF"/>
            </a:solidFill>
          </a:ln>
        </p:spPr>
        <p:txBody>
          <a:bodyPr wrap="square" rtlCol="0">
            <a:spAutoFit/>
          </a:bodyPr>
          <a:lstStyle/>
          <a:p>
            <a:r>
              <a:rPr lang="en-US" sz="1801" dirty="0"/>
              <a:t>Left click to </a:t>
            </a:r>
            <a:r>
              <a:rPr lang="en-GB" dirty="0">
                <a:ea typeface="Lucida Grande" charset="0"/>
                <a:cs typeface="Lucida Grande" charset="0"/>
              </a:rPr>
              <a:t>hide/show a spectrum</a:t>
            </a:r>
            <a:endParaRPr lang="en-US" sz="1801" dirty="0"/>
          </a:p>
        </p:txBody>
      </p:sp>
    </p:spTree>
    <p:extLst>
      <p:ext uri="{BB962C8B-B14F-4D97-AF65-F5344CB8AC3E}">
        <p14:creationId xmlns:p14="http://schemas.microsoft.com/office/powerpoint/2010/main" val="4222150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18612</TotalTime>
  <Words>1826</Words>
  <Application>Microsoft Macintosh PowerPoint</Application>
  <PresentationFormat>Widescreen</PresentationFormat>
  <Paragraphs>411</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Meiryo UI</vt:lpstr>
      <vt:lpstr>ＭＳ 明朝</vt:lpstr>
      <vt:lpstr>Arial</vt:lpstr>
      <vt:lpstr>Calibri</vt:lpstr>
      <vt:lpstr>Calibri Light</vt:lpstr>
      <vt:lpstr>Courier New</vt:lpstr>
      <vt:lpstr>Helvetica-Bold</vt:lpstr>
      <vt:lpstr>Lucida Grande</vt:lpstr>
      <vt:lpstr>LucidaGrande</vt:lpstr>
      <vt:lpstr>LucidaGrande-Bold</vt:lpstr>
      <vt:lpstr>Mangal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414</cp:revision>
  <cp:lastPrinted>2018-11-13T10:03:56Z</cp:lastPrinted>
  <dcterms:created xsi:type="dcterms:W3CDTF">2017-10-30T08:34:43Z</dcterms:created>
  <dcterms:modified xsi:type="dcterms:W3CDTF">2018-11-14T10:07:22Z</dcterms:modified>
</cp:coreProperties>
</file>